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005F8D-2846-4B2B-A234-AF5E92AA36F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Untitled Section" id="{2F0D2E72-39C5-44B4-9354-02C8C3DC9BD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23011-11D9-464D-B5A5-8EE10B7EB50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AE39966-9C4E-4071-A8C5-D1A1BB5B656D}">
      <dgm:prSet phldrT="[Text]"/>
      <dgm:spPr/>
      <dgm:t>
        <a:bodyPr/>
        <a:lstStyle/>
        <a:p>
          <a:r>
            <a:rPr lang="en-CA" dirty="0" smtClean="0"/>
            <a:t>Some to have a steady job</a:t>
          </a:r>
          <a:endParaRPr lang="en-CA" dirty="0"/>
        </a:p>
      </dgm:t>
    </dgm:pt>
    <dgm:pt modelId="{FFF6F207-766D-460D-BE71-A0D7326B7D73}" type="parTrans" cxnId="{A2B48A54-D736-43E2-A0A5-2A8E4299D4E2}">
      <dgm:prSet/>
      <dgm:spPr/>
      <dgm:t>
        <a:bodyPr/>
        <a:lstStyle/>
        <a:p>
          <a:endParaRPr lang="en-CA"/>
        </a:p>
      </dgm:t>
    </dgm:pt>
    <dgm:pt modelId="{DCA55AFF-6183-4227-82A1-FBDEFF049412}" type="sibTrans" cxnId="{A2B48A54-D736-43E2-A0A5-2A8E4299D4E2}">
      <dgm:prSet/>
      <dgm:spPr/>
      <dgm:t>
        <a:bodyPr/>
        <a:lstStyle/>
        <a:p>
          <a:endParaRPr lang="en-CA"/>
        </a:p>
      </dgm:t>
    </dgm:pt>
    <dgm:pt modelId="{79CFF7E6-5156-4709-BA8A-BD1B28E7B107}">
      <dgm:prSet phldrT="[Text]"/>
      <dgm:spPr/>
      <dgm:t>
        <a:bodyPr/>
        <a:lstStyle/>
        <a:p>
          <a:r>
            <a:rPr lang="en-CA" dirty="0" smtClean="0"/>
            <a:t>Some seeking adventure</a:t>
          </a:r>
          <a:endParaRPr lang="en-CA" dirty="0"/>
        </a:p>
      </dgm:t>
    </dgm:pt>
    <dgm:pt modelId="{90BB30F9-0811-43C0-A6D4-B791B1409A9B}" type="parTrans" cxnId="{D6B656A0-E4E7-41C6-A3DF-7FAEE7BA3CE9}">
      <dgm:prSet/>
      <dgm:spPr/>
      <dgm:t>
        <a:bodyPr/>
        <a:lstStyle/>
        <a:p>
          <a:endParaRPr lang="en-CA"/>
        </a:p>
      </dgm:t>
    </dgm:pt>
    <dgm:pt modelId="{2FCE2221-C815-46B8-83DC-FC0E015A7C49}" type="sibTrans" cxnId="{D6B656A0-E4E7-41C6-A3DF-7FAEE7BA3CE9}">
      <dgm:prSet/>
      <dgm:spPr/>
      <dgm:t>
        <a:bodyPr/>
        <a:lstStyle/>
        <a:p>
          <a:endParaRPr lang="en-CA"/>
        </a:p>
      </dgm:t>
    </dgm:pt>
    <dgm:pt modelId="{5BF1B049-5024-4EC3-A717-85ABB49F057D}">
      <dgm:prSet phldrT="[Text]"/>
      <dgm:spPr/>
      <dgm:t>
        <a:bodyPr/>
        <a:lstStyle/>
        <a:p>
          <a:r>
            <a:rPr lang="en-CA" dirty="0" smtClean="0"/>
            <a:t>Some believed it was simply the right thing to do</a:t>
          </a:r>
          <a:endParaRPr lang="en-CA" dirty="0"/>
        </a:p>
      </dgm:t>
    </dgm:pt>
    <dgm:pt modelId="{DE15D183-7568-4D2F-AE7A-1ABF13A1DCE1}" type="parTrans" cxnId="{162DB31B-FC7D-41DC-A892-269328AC2E5A}">
      <dgm:prSet/>
      <dgm:spPr/>
      <dgm:t>
        <a:bodyPr/>
        <a:lstStyle/>
        <a:p>
          <a:endParaRPr lang="en-CA"/>
        </a:p>
      </dgm:t>
    </dgm:pt>
    <dgm:pt modelId="{F8F92702-BCDE-48FF-831B-BE78D871D67A}" type="sibTrans" cxnId="{162DB31B-FC7D-41DC-A892-269328AC2E5A}">
      <dgm:prSet/>
      <dgm:spPr/>
      <dgm:t>
        <a:bodyPr/>
        <a:lstStyle/>
        <a:p>
          <a:endParaRPr lang="en-CA"/>
        </a:p>
      </dgm:t>
    </dgm:pt>
    <dgm:pt modelId="{9F54DF2A-D1E4-4A97-A9A7-BDAC4F0C68EA}" type="pres">
      <dgm:prSet presAssocID="{D6123011-11D9-464D-B5A5-8EE10B7EB5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642D33-3805-42AF-BC44-DD62347E6F6F}" type="pres">
      <dgm:prSet presAssocID="{0AE39966-9C4E-4071-A8C5-D1A1BB5B656D}" presName="composite" presStyleCnt="0"/>
      <dgm:spPr/>
    </dgm:pt>
    <dgm:pt modelId="{C0EEE093-8AC7-48B2-9322-8DF4661F7F42}" type="pres">
      <dgm:prSet presAssocID="{0AE39966-9C4E-4071-A8C5-D1A1BB5B656D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989FE21-1BC4-4E9B-91AA-F6C19EBAB248}" type="pres">
      <dgm:prSet presAssocID="{0AE39966-9C4E-4071-A8C5-D1A1BB5B656D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5974F8D-F7BD-4C11-A21B-FF88194DF45F}" type="pres">
      <dgm:prSet presAssocID="{DCA55AFF-6183-4227-82A1-FBDEFF049412}" presName="sibTrans" presStyleCnt="0"/>
      <dgm:spPr/>
    </dgm:pt>
    <dgm:pt modelId="{C15895C0-D9C4-4662-8C3C-CABE9E1BC1BE}" type="pres">
      <dgm:prSet presAssocID="{79CFF7E6-5156-4709-BA8A-BD1B28E7B107}" presName="composite" presStyleCnt="0"/>
      <dgm:spPr/>
    </dgm:pt>
    <dgm:pt modelId="{F8E3FDD8-4F91-47FA-9FE2-984B42602FE6}" type="pres">
      <dgm:prSet presAssocID="{79CFF7E6-5156-4709-BA8A-BD1B28E7B107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B14BAEC-8CD6-4174-B484-524EAE707333}" type="pres">
      <dgm:prSet presAssocID="{79CFF7E6-5156-4709-BA8A-BD1B28E7B107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CE92B22-B89A-4EAA-8EBF-C1B41EF4B7F9}" type="pres">
      <dgm:prSet presAssocID="{2FCE2221-C815-46B8-83DC-FC0E015A7C49}" presName="sibTrans" presStyleCnt="0"/>
      <dgm:spPr/>
    </dgm:pt>
    <dgm:pt modelId="{B9623EAC-2D96-4D61-8C9B-A1474DB00FCF}" type="pres">
      <dgm:prSet presAssocID="{5BF1B049-5024-4EC3-A717-85ABB49F057D}" presName="composite" presStyleCnt="0"/>
      <dgm:spPr/>
    </dgm:pt>
    <dgm:pt modelId="{3A804FC6-9843-4796-9A61-833F6A3206E7}" type="pres">
      <dgm:prSet presAssocID="{5BF1B049-5024-4EC3-A717-85ABB49F057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0020DF1-9003-41B1-8D75-E9C0E02BB248}" type="pres">
      <dgm:prSet presAssocID="{5BF1B049-5024-4EC3-A717-85ABB49F057D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</dgm:ptLst>
  <dgm:cxnLst>
    <dgm:cxn modelId="{A2B48A54-D736-43E2-A0A5-2A8E4299D4E2}" srcId="{D6123011-11D9-464D-B5A5-8EE10B7EB50C}" destId="{0AE39966-9C4E-4071-A8C5-D1A1BB5B656D}" srcOrd="0" destOrd="0" parTransId="{FFF6F207-766D-460D-BE71-A0D7326B7D73}" sibTransId="{DCA55AFF-6183-4227-82A1-FBDEFF049412}"/>
    <dgm:cxn modelId="{162DB31B-FC7D-41DC-A892-269328AC2E5A}" srcId="{D6123011-11D9-464D-B5A5-8EE10B7EB50C}" destId="{5BF1B049-5024-4EC3-A717-85ABB49F057D}" srcOrd="2" destOrd="0" parTransId="{DE15D183-7568-4D2F-AE7A-1ABF13A1DCE1}" sibTransId="{F8F92702-BCDE-48FF-831B-BE78D871D67A}"/>
    <dgm:cxn modelId="{5810AA90-91AE-44AB-88CE-B3687A78F3EC}" type="presOf" srcId="{D6123011-11D9-464D-B5A5-8EE10B7EB50C}" destId="{9F54DF2A-D1E4-4A97-A9A7-BDAC4F0C68EA}" srcOrd="0" destOrd="0" presId="urn:microsoft.com/office/officeart/2008/layout/PictureStrips"/>
    <dgm:cxn modelId="{D6B656A0-E4E7-41C6-A3DF-7FAEE7BA3CE9}" srcId="{D6123011-11D9-464D-B5A5-8EE10B7EB50C}" destId="{79CFF7E6-5156-4709-BA8A-BD1B28E7B107}" srcOrd="1" destOrd="0" parTransId="{90BB30F9-0811-43C0-A6D4-B791B1409A9B}" sibTransId="{2FCE2221-C815-46B8-83DC-FC0E015A7C49}"/>
    <dgm:cxn modelId="{1B5D27F2-4742-4798-83E7-24DAC6139FF0}" type="presOf" srcId="{79CFF7E6-5156-4709-BA8A-BD1B28E7B107}" destId="{F8E3FDD8-4F91-47FA-9FE2-984B42602FE6}" srcOrd="0" destOrd="0" presId="urn:microsoft.com/office/officeart/2008/layout/PictureStrips"/>
    <dgm:cxn modelId="{CD0BF910-E178-43C0-BD46-794F4C75DE2A}" type="presOf" srcId="{0AE39966-9C4E-4071-A8C5-D1A1BB5B656D}" destId="{C0EEE093-8AC7-48B2-9322-8DF4661F7F42}" srcOrd="0" destOrd="0" presId="urn:microsoft.com/office/officeart/2008/layout/PictureStrips"/>
    <dgm:cxn modelId="{A7DF652D-0DC9-4087-A834-6B307C00D47F}" type="presOf" srcId="{5BF1B049-5024-4EC3-A717-85ABB49F057D}" destId="{3A804FC6-9843-4796-9A61-833F6A3206E7}" srcOrd="0" destOrd="0" presId="urn:microsoft.com/office/officeart/2008/layout/PictureStrips"/>
    <dgm:cxn modelId="{3B86265E-BD59-42BF-B176-FFC1DA9AE746}" type="presParOf" srcId="{9F54DF2A-D1E4-4A97-A9A7-BDAC4F0C68EA}" destId="{80642D33-3805-42AF-BC44-DD62347E6F6F}" srcOrd="0" destOrd="0" presId="urn:microsoft.com/office/officeart/2008/layout/PictureStrips"/>
    <dgm:cxn modelId="{BD03C47F-D9F1-4375-AEBC-0A746C73A861}" type="presParOf" srcId="{80642D33-3805-42AF-BC44-DD62347E6F6F}" destId="{C0EEE093-8AC7-48B2-9322-8DF4661F7F42}" srcOrd="0" destOrd="0" presId="urn:microsoft.com/office/officeart/2008/layout/PictureStrips"/>
    <dgm:cxn modelId="{3CC5009A-8C00-4BC9-A67B-124F56BB35C6}" type="presParOf" srcId="{80642D33-3805-42AF-BC44-DD62347E6F6F}" destId="{9989FE21-1BC4-4E9B-91AA-F6C19EBAB248}" srcOrd="1" destOrd="0" presId="urn:microsoft.com/office/officeart/2008/layout/PictureStrips"/>
    <dgm:cxn modelId="{42643536-274C-486B-9E67-1E38DDE51A28}" type="presParOf" srcId="{9F54DF2A-D1E4-4A97-A9A7-BDAC4F0C68EA}" destId="{15974F8D-F7BD-4C11-A21B-FF88194DF45F}" srcOrd="1" destOrd="0" presId="urn:microsoft.com/office/officeart/2008/layout/PictureStrips"/>
    <dgm:cxn modelId="{5BD5B340-829D-4B8A-94D7-AB70C8FE015B}" type="presParOf" srcId="{9F54DF2A-D1E4-4A97-A9A7-BDAC4F0C68EA}" destId="{C15895C0-D9C4-4662-8C3C-CABE9E1BC1BE}" srcOrd="2" destOrd="0" presId="urn:microsoft.com/office/officeart/2008/layout/PictureStrips"/>
    <dgm:cxn modelId="{76B8CF99-8ADC-4881-86DE-35C9CDAAFDDA}" type="presParOf" srcId="{C15895C0-D9C4-4662-8C3C-CABE9E1BC1BE}" destId="{F8E3FDD8-4F91-47FA-9FE2-984B42602FE6}" srcOrd="0" destOrd="0" presId="urn:microsoft.com/office/officeart/2008/layout/PictureStrips"/>
    <dgm:cxn modelId="{AD31CC1D-8145-41C6-A85B-1BCFC832EF52}" type="presParOf" srcId="{C15895C0-D9C4-4662-8C3C-CABE9E1BC1BE}" destId="{3B14BAEC-8CD6-4174-B484-524EAE707333}" srcOrd="1" destOrd="0" presId="urn:microsoft.com/office/officeart/2008/layout/PictureStrips"/>
    <dgm:cxn modelId="{E75683E2-FA5D-4EAC-8192-9927297530FA}" type="presParOf" srcId="{9F54DF2A-D1E4-4A97-A9A7-BDAC4F0C68EA}" destId="{CCE92B22-B89A-4EAA-8EBF-C1B41EF4B7F9}" srcOrd="3" destOrd="0" presId="urn:microsoft.com/office/officeart/2008/layout/PictureStrips"/>
    <dgm:cxn modelId="{6ADB1305-DC2A-47CA-8201-AAD65C0997F7}" type="presParOf" srcId="{9F54DF2A-D1E4-4A97-A9A7-BDAC4F0C68EA}" destId="{B9623EAC-2D96-4D61-8C9B-A1474DB00FCF}" srcOrd="4" destOrd="0" presId="urn:microsoft.com/office/officeart/2008/layout/PictureStrips"/>
    <dgm:cxn modelId="{0D01AD83-88BC-479E-B6C0-9F1E9A015C10}" type="presParOf" srcId="{B9623EAC-2D96-4D61-8C9B-A1474DB00FCF}" destId="{3A804FC6-9843-4796-9A61-833F6A3206E7}" srcOrd="0" destOrd="0" presId="urn:microsoft.com/office/officeart/2008/layout/PictureStrips"/>
    <dgm:cxn modelId="{C5344AD6-6780-4C3E-9A27-106D481FEF12}" type="presParOf" srcId="{B9623EAC-2D96-4D61-8C9B-A1474DB00FCF}" destId="{30020DF1-9003-41B1-8D75-E9C0E02BB24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51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02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12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21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00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28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63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86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92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88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3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1DCD-9D8A-4812-B8F9-0390CD05EA0E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5ADD-77AC-4D56-90FE-C4D4A35AFE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622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uRlmTHpSC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nq9Aikz36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47B4O5mrC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9600" dirty="0" smtClean="0"/>
              <a:t>The War is On</a:t>
            </a:r>
            <a:endParaRPr lang="en-CA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CA" sz="6000" dirty="0" smtClean="0"/>
              <a:t>Canada declares war on September 10, 1939</a:t>
            </a:r>
            <a:endParaRPr lang="en-CA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63" y="259462"/>
            <a:ext cx="8411273" cy="1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80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Battle of Britain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https://www.youtube.com/watch?v=euRlmTHpSCI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27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049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Battle of Britain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500"/>
            <a:ext cx="12192000" cy="53975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Luftwaffe had 2500 planes compared to RAF 1200</a:t>
            </a:r>
          </a:p>
          <a:p>
            <a:r>
              <a:rPr lang="en-CA" sz="4800" dirty="0" smtClean="0"/>
              <a:t>RAF had superior radar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0" y="2520796"/>
            <a:ext cx="5936520" cy="39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0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Canada and the Battle of Britain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00"/>
            <a:ext cx="12192000" cy="5587999"/>
          </a:xfrm>
        </p:spPr>
        <p:txBody>
          <a:bodyPr>
            <a:normAutofit/>
          </a:bodyPr>
          <a:lstStyle/>
          <a:p>
            <a:r>
              <a:rPr lang="en-CA" sz="4800" dirty="0" smtClean="0"/>
              <a:t>100 Canadian pilots flew in fighter operations</a:t>
            </a:r>
          </a:p>
          <a:p>
            <a:r>
              <a:rPr lang="en-CA" sz="4800" dirty="0" smtClean="0"/>
              <a:t>200 more flew bombing raids</a:t>
            </a:r>
          </a:p>
          <a:p>
            <a:r>
              <a:rPr lang="en-CA" sz="4800" dirty="0" smtClean="0"/>
              <a:t>Even more served as </a:t>
            </a:r>
            <a:br>
              <a:rPr lang="en-CA" sz="4800" dirty="0" smtClean="0"/>
            </a:br>
            <a:r>
              <a:rPr lang="en-CA" sz="4800" dirty="0" smtClean="0"/>
              <a:t>ground crew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2688191"/>
            <a:ext cx="5702300" cy="41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9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4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Retaliation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4600"/>
            <a:ext cx="12192000" cy="5613399"/>
          </a:xfrm>
        </p:spPr>
        <p:txBody>
          <a:bodyPr>
            <a:normAutofit/>
          </a:bodyPr>
          <a:lstStyle/>
          <a:p>
            <a:r>
              <a:rPr lang="en-CA" sz="4800" dirty="0" smtClean="0"/>
              <a:t>Luftwaffe accidently bomb London (instead of military base targets)</a:t>
            </a:r>
          </a:p>
          <a:p>
            <a:r>
              <a:rPr lang="en-CA" sz="4800" dirty="0" smtClean="0"/>
              <a:t>RAF bombed Berlin in response</a:t>
            </a:r>
          </a:p>
          <a:p>
            <a:r>
              <a:rPr lang="en-CA" sz="4800" dirty="0" smtClean="0"/>
              <a:t>Luftwaffe starts bombing London intentionally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4125087"/>
            <a:ext cx="2792248" cy="27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4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81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The Blitz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8101"/>
            <a:ext cx="10515600" cy="4351338"/>
          </a:xfrm>
        </p:spPr>
        <p:txBody>
          <a:bodyPr>
            <a:normAutofit/>
          </a:bodyPr>
          <a:lstStyle/>
          <a:p>
            <a:r>
              <a:rPr lang="en-CA" sz="4800" dirty="0" smtClean="0"/>
              <a:t>Reducing parts of the city to rubble</a:t>
            </a:r>
          </a:p>
          <a:p>
            <a:r>
              <a:rPr lang="en-CA" sz="4800" dirty="0" smtClean="0"/>
              <a:t>Killing as many as 43,000 people</a:t>
            </a:r>
          </a:p>
          <a:p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19" y="2735580"/>
            <a:ext cx="7328747" cy="41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6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4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Breathing Space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300" y="1244601"/>
            <a:ext cx="6616700" cy="5613399"/>
          </a:xfrm>
        </p:spPr>
        <p:txBody>
          <a:bodyPr>
            <a:normAutofit/>
          </a:bodyPr>
          <a:lstStyle/>
          <a:p>
            <a:r>
              <a:rPr lang="en-CA" sz="4800" dirty="0" smtClean="0"/>
              <a:t>Because of the shift in targets the RAF was able to regroup, rebuild, and gather reinforcements</a:t>
            </a:r>
          </a:p>
          <a:p>
            <a:r>
              <a:rPr lang="en-CA" sz="4800" dirty="0" smtClean="0"/>
              <a:t>By May 1941 Luftwaffe was losing ground and the Battle of Britain petered out</a:t>
            </a:r>
          </a:p>
          <a:p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" y="1932780"/>
            <a:ext cx="5386787" cy="42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6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477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Winston Churchill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https://www.youtube.com/watch?v=Ynq9Aikz36Q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991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5400" b="1" dirty="0" smtClean="0">
                <a:solidFill>
                  <a:srgbClr val="FF0000"/>
                </a:solidFill>
              </a:rPr>
              <a:t>Canadians started lining up at recruiting offices as soon as war was declared.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8635449"/>
              </p:ext>
            </p:extLst>
          </p:nvPr>
        </p:nvGraphicFramePr>
        <p:xfrm>
          <a:off x="0" y="1645920"/>
          <a:ext cx="12192000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3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Not Ready….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0848"/>
            <a:ext cx="12192000" cy="5407152"/>
          </a:xfrm>
        </p:spPr>
        <p:txBody>
          <a:bodyPr>
            <a:normAutofit/>
          </a:bodyPr>
          <a:lstStyle/>
          <a:p>
            <a:r>
              <a:rPr lang="en-CA" sz="4400" dirty="0" smtClean="0"/>
              <a:t>First Canadian troops arrive in</a:t>
            </a:r>
            <a:br>
              <a:rPr lang="en-CA" sz="4400" dirty="0" smtClean="0"/>
            </a:br>
            <a:r>
              <a:rPr lang="en-CA" sz="4400" dirty="0" smtClean="0"/>
              <a:t> Britain end of December 1939</a:t>
            </a:r>
          </a:p>
          <a:p>
            <a:r>
              <a:rPr lang="en-CA" sz="4400" dirty="0" smtClean="0"/>
              <a:t>“Green recruits”</a:t>
            </a:r>
          </a:p>
          <a:p>
            <a:r>
              <a:rPr lang="en-CA" sz="4400" dirty="0" smtClean="0"/>
              <a:t>Unfinished barracks </a:t>
            </a:r>
            <a:br>
              <a:rPr lang="en-CA" sz="4400" dirty="0" smtClean="0"/>
            </a:br>
            <a:r>
              <a:rPr lang="en-CA" sz="4400" dirty="0" smtClean="0"/>
              <a:t>and short of equipment</a:t>
            </a:r>
          </a:p>
          <a:p>
            <a:r>
              <a:rPr lang="en-CA" sz="4400" dirty="0" smtClean="0"/>
              <a:t>So Canadians spent the next months training… sometimes with wooden bullets!</a:t>
            </a:r>
            <a:endParaRPr lang="en-CA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32" y="1325563"/>
            <a:ext cx="4925568" cy="36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1180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CA" sz="8000" b="1" dirty="0" smtClean="0"/>
              <a:t>Not Ready</a:t>
            </a:r>
            <a:endParaRPr lang="en-CA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808"/>
            <a:ext cx="12192000" cy="5346192"/>
          </a:xfrm>
        </p:spPr>
        <p:txBody>
          <a:bodyPr>
            <a:normAutofit/>
          </a:bodyPr>
          <a:lstStyle/>
          <a:p>
            <a:r>
              <a:rPr lang="en-CA" sz="4800" dirty="0" smtClean="0"/>
              <a:t>Allies as a whole were not ready</a:t>
            </a:r>
            <a:br>
              <a:rPr lang="en-CA" sz="4800" dirty="0" smtClean="0"/>
            </a:br>
            <a:endParaRPr lang="en-CA" sz="4800" dirty="0" smtClean="0"/>
          </a:p>
          <a:p>
            <a:r>
              <a:rPr lang="en-CA" sz="4800" dirty="0" smtClean="0"/>
              <a:t>So very little fighting was happening</a:t>
            </a:r>
            <a:br>
              <a:rPr lang="en-CA" sz="4800" dirty="0" smtClean="0"/>
            </a:br>
            <a:endParaRPr lang="en-CA" sz="4800" dirty="0" smtClean="0"/>
          </a:p>
          <a:p>
            <a:r>
              <a:rPr lang="en-CA" sz="4800" dirty="0" smtClean="0"/>
              <a:t>This is the period called the “The Phoney War”</a:t>
            </a:r>
            <a:br>
              <a:rPr lang="en-CA" sz="4800" dirty="0" smtClean="0"/>
            </a:br>
            <a:endParaRPr lang="en-CA" sz="4800" dirty="0" smtClean="0"/>
          </a:p>
          <a:p>
            <a:r>
              <a:rPr lang="en-CA" sz="4800" dirty="0" smtClean="0"/>
              <a:t>The allies were scrambling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6092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47799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Advantage Nazi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6376"/>
            <a:ext cx="12192000" cy="5381624"/>
          </a:xfrm>
        </p:spPr>
        <p:txBody>
          <a:bodyPr>
            <a:normAutofit/>
          </a:bodyPr>
          <a:lstStyle/>
          <a:p>
            <a:r>
              <a:rPr lang="en-CA" sz="4800" dirty="0" smtClean="0"/>
              <a:t>German forces continued </a:t>
            </a:r>
            <a:br>
              <a:rPr lang="en-CA" sz="4800" dirty="0" smtClean="0"/>
            </a:br>
            <a:r>
              <a:rPr lang="en-CA" sz="4800" dirty="0" smtClean="0"/>
              <a:t>their advance throughout </a:t>
            </a:r>
            <a:br>
              <a:rPr lang="en-CA" sz="4800" dirty="0" smtClean="0"/>
            </a:br>
            <a:r>
              <a:rPr lang="en-CA" sz="4800" dirty="0" smtClean="0"/>
              <a:t>Europe</a:t>
            </a:r>
          </a:p>
          <a:p>
            <a:r>
              <a:rPr lang="en-CA" sz="4800" dirty="0" smtClean="0"/>
              <a:t>Blitzkrieg – “Lightning War”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5308600" cy="35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349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The Maginot Line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300"/>
            <a:ext cx="12192000" cy="53467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France had prepared</a:t>
            </a:r>
            <a:br>
              <a:rPr lang="en-CA" sz="4800" dirty="0" smtClean="0"/>
            </a:br>
            <a:r>
              <a:rPr lang="en-CA" sz="4800" dirty="0" smtClean="0"/>
              <a:t> for another World </a:t>
            </a:r>
            <a:br>
              <a:rPr lang="en-CA" sz="4800" dirty="0" smtClean="0"/>
            </a:br>
            <a:r>
              <a:rPr lang="en-CA" sz="4800" dirty="0" smtClean="0"/>
              <a:t>War One</a:t>
            </a:r>
          </a:p>
          <a:p>
            <a:r>
              <a:rPr lang="en-CA" sz="4800" dirty="0" smtClean="0"/>
              <a:t>Concrete defenses </a:t>
            </a:r>
            <a:br>
              <a:rPr lang="en-CA" sz="4800" dirty="0" smtClean="0"/>
            </a:br>
            <a:r>
              <a:rPr lang="en-CA" sz="4800" dirty="0" smtClean="0"/>
              <a:t>built between </a:t>
            </a:r>
            <a:br>
              <a:rPr lang="en-CA" sz="4800" dirty="0" smtClean="0"/>
            </a:br>
            <a:r>
              <a:rPr lang="en-CA" sz="4800" dirty="0" smtClean="0"/>
              <a:t>France and Germany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61" y="1"/>
            <a:ext cx="657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German forces went around the line through Belgium</a:t>
            </a:r>
          </a:p>
          <a:p>
            <a:r>
              <a:rPr lang="en-CA" sz="4800" dirty="0" smtClean="0"/>
              <a:t>Allied defences collapsed</a:t>
            </a:r>
          </a:p>
          <a:p>
            <a:r>
              <a:rPr lang="en-CA" sz="4800" dirty="0" smtClean="0"/>
              <a:t>Pinned down at Dunkirk</a:t>
            </a:r>
          </a:p>
          <a:p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4" y="2962824"/>
            <a:ext cx="6797675" cy="38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69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VIDEO – Evacuation of Dunkirk</a:t>
            </a:r>
            <a:endParaRPr lang="en-CA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https://www.youtube.com/watch?v=F47B4O5mrCo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594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France Surrenders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12192000" cy="5334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June 25, 1940 </a:t>
            </a:r>
          </a:p>
          <a:p>
            <a:r>
              <a:rPr lang="en-CA" sz="4800" dirty="0" smtClean="0"/>
              <a:t>German forces occupy</a:t>
            </a:r>
            <a:br>
              <a:rPr lang="en-CA" sz="4800" dirty="0" smtClean="0"/>
            </a:br>
            <a:r>
              <a:rPr lang="en-CA" sz="4800" dirty="0" smtClean="0"/>
              <a:t> northern and western</a:t>
            </a:r>
            <a:br>
              <a:rPr lang="en-CA" sz="4800" dirty="0" smtClean="0"/>
            </a:br>
            <a:r>
              <a:rPr lang="en-CA" sz="4800" dirty="0" smtClean="0"/>
              <a:t> France</a:t>
            </a:r>
          </a:p>
          <a:p>
            <a:r>
              <a:rPr lang="en-CA" sz="4800" dirty="0" smtClean="0"/>
              <a:t>Vichy France – Puppet Government in the south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83" y="0"/>
            <a:ext cx="6308417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63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224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 War is On</vt:lpstr>
      <vt:lpstr>PowerPoint Presentation</vt:lpstr>
      <vt:lpstr>Not Ready….</vt:lpstr>
      <vt:lpstr>Not Ready</vt:lpstr>
      <vt:lpstr>Advantage Nazi</vt:lpstr>
      <vt:lpstr>The Maginot Line</vt:lpstr>
      <vt:lpstr>PowerPoint Presentation</vt:lpstr>
      <vt:lpstr>VIDEO – Evacuation of Dunkirk</vt:lpstr>
      <vt:lpstr>France Surrenders</vt:lpstr>
      <vt:lpstr>Battle of Britain</vt:lpstr>
      <vt:lpstr>Battle of Britain</vt:lpstr>
      <vt:lpstr>Canada and the Battle of Britain</vt:lpstr>
      <vt:lpstr>Retaliation</vt:lpstr>
      <vt:lpstr>The Blitz</vt:lpstr>
      <vt:lpstr>Breathing Space</vt:lpstr>
      <vt:lpstr>Winston Churchill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is On</dc:title>
  <dc:creator>teacher</dc:creator>
  <cp:lastModifiedBy>teacher</cp:lastModifiedBy>
  <cp:revision>7</cp:revision>
  <dcterms:created xsi:type="dcterms:W3CDTF">2015-03-31T04:45:26Z</dcterms:created>
  <dcterms:modified xsi:type="dcterms:W3CDTF">2015-04-14T21:55:31Z</dcterms:modified>
</cp:coreProperties>
</file>