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065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746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685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1794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296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2436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65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671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717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635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337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854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741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8719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635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75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179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50D0D81-72B3-4701-B3CF-0B887501A907}" type="datetimeFigureOut">
              <a:rPr lang="en-CA" smtClean="0"/>
              <a:t>02/03/2015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DFA7B-04EB-4C5E-8B75-E0D0CBD8C33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4104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7200"/>
            <a:ext cx="12192000" cy="1219200"/>
          </a:xfrm>
        </p:spPr>
        <p:txBody>
          <a:bodyPr/>
          <a:lstStyle/>
          <a:p>
            <a:pPr algn="ctr"/>
            <a:r>
              <a:rPr lang="en-CA" sz="8800" b="1" dirty="0" smtClean="0"/>
              <a:t>The End of the War</a:t>
            </a:r>
            <a:endParaRPr lang="en-CA" sz="8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50" y="0"/>
            <a:ext cx="8566150" cy="513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066393" y="1468032"/>
            <a:ext cx="5139690" cy="220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13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806930"/>
            <a:ext cx="12191998" cy="5051070"/>
          </a:xfrm>
        </p:spPr>
        <p:txBody>
          <a:bodyPr>
            <a:normAutofit/>
          </a:bodyPr>
          <a:lstStyle/>
          <a:p>
            <a:r>
              <a:rPr lang="en-CA" sz="4400" b="1" dirty="0" smtClean="0">
                <a:solidFill>
                  <a:schemeClr val="bg1"/>
                </a:solidFill>
              </a:rPr>
              <a:t>424,589 (approx. 5% of pop) with the CEF</a:t>
            </a:r>
          </a:p>
          <a:p>
            <a:r>
              <a:rPr lang="en-CA" sz="4400" b="1" dirty="0" smtClean="0">
                <a:solidFill>
                  <a:schemeClr val="bg1"/>
                </a:solidFill>
              </a:rPr>
              <a:t>345,000 served in France</a:t>
            </a:r>
          </a:p>
          <a:p>
            <a:r>
              <a:rPr lang="en-CA" sz="4400" b="1" dirty="0" smtClean="0">
                <a:solidFill>
                  <a:schemeClr val="bg1"/>
                </a:solidFill>
              </a:rPr>
              <a:t>60,932 dead, 172,950 wounded</a:t>
            </a:r>
          </a:p>
          <a:p>
            <a:r>
              <a:rPr lang="en-CA" sz="4400" b="1" dirty="0" smtClean="0">
                <a:solidFill>
                  <a:schemeClr val="bg1"/>
                </a:solidFill>
              </a:rPr>
              <a:t>6.5 – 7 of every 10 were killed or wounded</a:t>
            </a:r>
            <a:endParaRPr lang="en-CA" sz="4400" b="1" dirty="0">
              <a:solidFill>
                <a:schemeClr val="bg1"/>
              </a:solidFill>
            </a:endParaRPr>
          </a:p>
          <a:p>
            <a:r>
              <a:rPr lang="en-CA" sz="4400" b="1" dirty="0" err="1" smtClean="0">
                <a:solidFill>
                  <a:schemeClr val="bg1"/>
                </a:solidFill>
              </a:rPr>
              <a:t>Approx</a:t>
            </a:r>
            <a:r>
              <a:rPr lang="en-CA" sz="4400" b="1" dirty="0" smtClean="0">
                <a:solidFill>
                  <a:schemeClr val="bg1"/>
                </a:solidFill>
              </a:rPr>
              <a:t> 3% of total Canadian population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" y="0"/>
            <a:ext cx="12191999" cy="140053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8000" b="1" smtClean="0">
                <a:solidFill>
                  <a:schemeClr val="bg1"/>
                </a:solidFill>
              </a:rPr>
              <a:t>The Butchers Bill</a:t>
            </a:r>
            <a:endParaRPr lang="en-CA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382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739900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en-CA" sz="10000" b="1" dirty="0" smtClean="0">
                <a:solidFill>
                  <a:schemeClr val="bg1"/>
                </a:solidFill>
              </a:rPr>
              <a:t>The Armistice</a:t>
            </a:r>
            <a:endParaRPr lang="en-CA" sz="10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2919"/>
            <a:ext cx="12192000" cy="2214282"/>
          </a:xfrm>
        </p:spPr>
        <p:txBody>
          <a:bodyPr/>
          <a:lstStyle/>
          <a:p>
            <a:pPr lvl="1"/>
            <a:r>
              <a:rPr lang="en-CA" sz="6000" dirty="0" smtClean="0"/>
              <a:t>Nov 11, 1918 at 11am </a:t>
            </a:r>
          </a:p>
          <a:p>
            <a:pPr lvl="1"/>
            <a:r>
              <a:rPr lang="en-CA" sz="6000" dirty="0" smtClean="0"/>
              <a:t>Complete cease-fire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158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0"/>
            <a:ext cx="10210800" cy="6836131"/>
          </a:xfrm>
        </p:spPr>
      </p:pic>
    </p:spTree>
    <p:extLst>
      <p:ext uri="{BB962C8B-B14F-4D97-AF65-F5344CB8AC3E}">
        <p14:creationId xmlns:p14="http://schemas.microsoft.com/office/powerpoint/2010/main" val="353517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942433" cy="1591030"/>
          </a:xfrm>
          <a:solidFill>
            <a:schemeClr val="accent1"/>
          </a:solidFill>
        </p:spPr>
        <p:txBody>
          <a:bodyPr/>
          <a:lstStyle/>
          <a:p>
            <a:r>
              <a:rPr lang="en-CA" sz="8000" b="1" dirty="0" smtClean="0">
                <a:solidFill>
                  <a:schemeClr val="bg1"/>
                </a:solidFill>
              </a:rPr>
              <a:t>The Last Soldier</a:t>
            </a:r>
            <a:endParaRPr lang="en-CA" sz="8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49500"/>
            <a:ext cx="12192000" cy="4508500"/>
          </a:xfrm>
        </p:spPr>
        <p:txBody>
          <a:bodyPr>
            <a:noAutofit/>
          </a:bodyPr>
          <a:lstStyle/>
          <a:p>
            <a:r>
              <a:rPr lang="en-CA" sz="4800" dirty="0" smtClean="0"/>
              <a:t>George Lawrence Price </a:t>
            </a:r>
          </a:p>
          <a:p>
            <a:r>
              <a:rPr lang="en-CA" sz="4800" dirty="0" smtClean="0"/>
              <a:t>Last Commonwealth soldier to die</a:t>
            </a:r>
          </a:p>
          <a:p>
            <a:r>
              <a:rPr lang="en-CA" sz="4800" dirty="0" smtClean="0"/>
              <a:t>2 minutes before the 11am armistice</a:t>
            </a:r>
          </a:p>
          <a:p>
            <a:r>
              <a:rPr lang="en-CA" sz="4800" dirty="0"/>
              <a:t>S</a:t>
            </a:r>
            <a:r>
              <a:rPr lang="en-CA" sz="4800" dirty="0" smtClean="0"/>
              <a:t>ame place the first Commonwealth (British soldier) was killed in 1914.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32" y="0"/>
            <a:ext cx="4249567" cy="23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6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77696"/>
          </a:xfrm>
          <a:solidFill>
            <a:schemeClr val="accent1"/>
          </a:solidFill>
        </p:spPr>
        <p:txBody>
          <a:bodyPr/>
          <a:lstStyle/>
          <a:p>
            <a:r>
              <a:rPr lang="en-CA" sz="6600" b="1" dirty="0" smtClean="0">
                <a:solidFill>
                  <a:schemeClr val="bg1"/>
                </a:solidFill>
              </a:rPr>
              <a:t>Paris Peace Conference </a:t>
            </a:r>
            <a:endParaRPr lang="en-CA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62100"/>
            <a:ext cx="12192000" cy="52959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World leaders met in </a:t>
            </a:r>
            <a:br>
              <a:rPr lang="en-CA" sz="4800" dirty="0" smtClean="0"/>
            </a:br>
            <a:r>
              <a:rPr lang="en-CA" sz="4800" dirty="0" smtClean="0"/>
              <a:t>Versailles to negotiate </a:t>
            </a:r>
            <a:br>
              <a:rPr lang="en-CA" sz="4800" dirty="0" smtClean="0"/>
            </a:br>
            <a:r>
              <a:rPr lang="en-CA" sz="4800" dirty="0" smtClean="0"/>
              <a:t>the terms of the peace</a:t>
            </a:r>
          </a:p>
          <a:p>
            <a:r>
              <a:rPr lang="en-CA" sz="4800" dirty="0" smtClean="0"/>
              <a:t>Britain was still in </a:t>
            </a:r>
            <a:br>
              <a:rPr lang="en-CA" sz="4800" dirty="0" smtClean="0"/>
            </a:br>
            <a:r>
              <a:rPr lang="en-CA" sz="4800" dirty="0" smtClean="0"/>
              <a:t>charge of Canada’s</a:t>
            </a:r>
            <a:br>
              <a:rPr lang="en-CA" sz="4800" dirty="0" smtClean="0"/>
            </a:br>
            <a:r>
              <a:rPr lang="en-CA" sz="4800" dirty="0" smtClean="0"/>
              <a:t>foreign policy but…..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849" y="1147762"/>
            <a:ext cx="4897047" cy="364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620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97000"/>
          </a:xfrm>
          <a:solidFill>
            <a:schemeClr val="accent1"/>
          </a:solidFill>
        </p:spPr>
        <p:txBody>
          <a:bodyPr/>
          <a:lstStyle/>
          <a:p>
            <a:r>
              <a:rPr lang="en-CA" sz="6600" b="1" dirty="0" smtClean="0">
                <a:solidFill>
                  <a:schemeClr val="bg1"/>
                </a:solidFill>
              </a:rPr>
              <a:t>Assertion of Independence</a:t>
            </a:r>
            <a:endParaRPr lang="en-CA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97000"/>
            <a:ext cx="12191999" cy="5461000"/>
          </a:xfrm>
        </p:spPr>
        <p:txBody>
          <a:bodyPr>
            <a:normAutofit lnSpcReduction="10000"/>
          </a:bodyPr>
          <a:lstStyle/>
          <a:p>
            <a:r>
              <a:rPr lang="en-CA" sz="4800" dirty="0"/>
              <a:t>PM Borden argued, successfully, that the Canadian wartime record </a:t>
            </a:r>
            <a:r>
              <a:rPr lang="en-CA" sz="4800" dirty="0" smtClean="0"/>
              <a:t>had </a:t>
            </a:r>
            <a:r>
              <a:rPr lang="en-CA" sz="4800" b="1" dirty="0">
                <a:solidFill>
                  <a:srgbClr val="FFFF00"/>
                </a:solidFill>
              </a:rPr>
              <a:t>earned Canada the right to sit independently at the peace table</a:t>
            </a:r>
            <a:r>
              <a:rPr lang="en-CA" sz="4800" b="1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CA" sz="4800" dirty="0" smtClean="0"/>
          </a:p>
          <a:p>
            <a:r>
              <a:rPr lang="en-CA" sz="4800" dirty="0" smtClean="0"/>
              <a:t>Canada </a:t>
            </a:r>
            <a:r>
              <a:rPr lang="en-CA" sz="4800" dirty="0"/>
              <a:t>signed the Peace Treaty separately from Britain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3951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54100"/>
          </a:xfrm>
          <a:solidFill>
            <a:schemeClr val="accent1"/>
          </a:solidFill>
        </p:spPr>
        <p:txBody>
          <a:bodyPr/>
          <a:lstStyle/>
          <a:p>
            <a:r>
              <a:rPr lang="en-CA" sz="6000" b="1" dirty="0" smtClean="0">
                <a:solidFill>
                  <a:schemeClr val="bg1"/>
                </a:solidFill>
              </a:rPr>
              <a:t>Treaty of Versailles 1919</a:t>
            </a:r>
            <a:endParaRPr lang="en-CA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504"/>
            <a:ext cx="12192000" cy="5492496"/>
          </a:xfrm>
        </p:spPr>
        <p:txBody>
          <a:bodyPr/>
          <a:lstStyle/>
          <a:p>
            <a:r>
              <a:rPr lang="en-CA" sz="4000" dirty="0" smtClean="0"/>
              <a:t>Germany was forced </a:t>
            </a:r>
          </a:p>
          <a:p>
            <a:pPr lvl="1"/>
            <a:r>
              <a:rPr lang="en-CA" sz="4000" dirty="0" smtClean="0"/>
              <a:t>to give up some European Territory and some of its colonial land</a:t>
            </a:r>
          </a:p>
          <a:p>
            <a:pPr lvl="1"/>
            <a:r>
              <a:rPr lang="en-CA" sz="4000" dirty="0" smtClean="0"/>
              <a:t>to limit the size of its military and cease production of large armaments</a:t>
            </a:r>
          </a:p>
          <a:p>
            <a:pPr lvl="1"/>
            <a:r>
              <a:rPr lang="en-CA" sz="4000" dirty="0" smtClean="0"/>
              <a:t>to pay $33 million (US) in reparations</a:t>
            </a:r>
          </a:p>
          <a:p>
            <a:pPr lvl="1"/>
            <a:r>
              <a:rPr lang="en-CA" sz="4000" dirty="0" smtClean="0"/>
              <a:t>to accept responsibility “for causing all the loss and damage” of the war 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89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54100"/>
          </a:xfrm>
          <a:solidFill>
            <a:schemeClr val="accent1"/>
          </a:solidFill>
        </p:spPr>
        <p:txBody>
          <a:bodyPr/>
          <a:lstStyle/>
          <a:p>
            <a:r>
              <a:rPr lang="en-CA" sz="6000" b="1" dirty="0" smtClean="0">
                <a:solidFill>
                  <a:schemeClr val="bg1"/>
                </a:solidFill>
              </a:rPr>
              <a:t>League of Nations</a:t>
            </a:r>
            <a:endParaRPr lang="en-CA" sz="6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504"/>
            <a:ext cx="12192000" cy="5492496"/>
          </a:xfrm>
        </p:spPr>
        <p:txBody>
          <a:bodyPr/>
          <a:lstStyle/>
          <a:p>
            <a:r>
              <a:rPr lang="en-CA" sz="4800" dirty="0" smtClean="0"/>
              <a:t>International body</a:t>
            </a:r>
          </a:p>
          <a:p>
            <a:r>
              <a:rPr lang="en-CA" sz="4800" dirty="0" smtClean="0"/>
              <a:t>Intention was to solve international conflicts without resorting to war</a:t>
            </a:r>
          </a:p>
          <a:p>
            <a:r>
              <a:rPr lang="en-CA" sz="4800" b="1" dirty="0" smtClean="0">
                <a:solidFill>
                  <a:srgbClr val="FFFF00"/>
                </a:solidFill>
              </a:rPr>
              <a:t>Canada had its own seat</a:t>
            </a:r>
          </a:p>
          <a:p>
            <a:pPr lvl="1"/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891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1400530"/>
          </a:xfrm>
          <a:solidFill>
            <a:schemeClr val="accent1"/>
          </a:solidFill>
        </p:spPr>
        <p:txBody>
          <a:bodyPr/>
          <a:lstStyle/>
          <a:p>
            <a:r>
              <a:rPr lang="en-CA" sz="8000" b="1" dirty="0" smtClean="0">
                <a:solidFill>
                  <a:schemeClr val="bg1"/>
                </a:solidFill>
              </a:rPr>
              <a:t>The Butchers Bill</a:t>
            </a:r>
            <a:endParaRPr lang="en-CA" sz="8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7515"/>
            <a:ext cx="12192000" cy="774700"/>
          </a:xfrm>
        </p:spPr>
        <p:txBody>
          <a:bodyPr>
            <a:noAutofit/>
          </a:bodyPr>
          <a:lstStyle/>
          <a:p>
            <a:r>
              <a:rPr lang="en-CA" sz="4800" b="1" dirty="0" smtClean="0">
                <a:solidFill>
                  <a:schemeClr val="bg1"/>
                </a:solidFill>
              </a:rPr>
              <a:t>Estimated 9.5 to 10 million soldiers dead and 15.4 to 20 million wounded</a:t>
            </a:r>
          </a:p>
          <a:p>
            <a:r>
              <a:rPr lang="en-CA" sz="4800" b="1" dirty="0" smtClean="0">
                <a:solidFill>
                  <a:schemeClr val="bg1"/>
                </a:solidFill>
              </a:rPr>
              <a:t>England – 723,000 dead</a:t>
            </a:r>
          </a:p>
          <a:p>
            <a:r>
              <a:rPr lang="en-CA" sz="4800" b="1" dirty="0" smtClean="0">
                <a:solidFill>
                  <a:schemeClr val="bg1"/>
                </a:solidFill>
              </a:rPr>
              <a:t>France – 1,398,000 dead</a:t>
            </a:r>
          </a:p>
          <a:p>
            <a:r>
              <a:rPr lang="en-CA" sz="4800" b="1" dirty="0" smtClean="0">
                <a:solidFill>
                  <a:schemeClr val="bg1"/>
                </a:solidFill>
              </a:rPr>
              <a:t>Germany – 2,037,000 dead</a:t>
            </a:r>
            <a:endParaRPr lang="en-CA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601" y="4216400"/>
            <a:ext cx="37084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26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</TotalTime>
  <Words>234</Words>
  <Application>Microsoft Office PowerPoint</Application>
  <PresentationFormat>Widescreen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The End of the War</vt:lpstr>
      <vt:lpstr>The Armistice</vt:lpstr>
      <vt:lpstr>PowerPoint Presentation</vt:lpstr>
      <vt:lpstr>The Last Soldier</vt:lpstr>
      <vt:lpstr>Paris Peace Conference </vt:lpstr>
      <vt:lpstr>Assertion of Independence</vt:lpstr>
      <vt:lpstr>Treaty of Versailles 1919</vt:lpstr>
      <vt:lpstr>League of Nations</vt:lpstr>
      <vt:lpstr>The Butchers Bill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the War</dc:title>
  <dc:creator>teacher</dc:creator>
  <cp:lastModifiedBy>teacher</cp:lastModifiedBy>
  <cp:revision>10</cp:revision>
  <dcterms:created xsi:type="dcterms:W3CDTF">2015-02-25T03:29:36Z</dcterms:created>
  <dcterms:modified xsi:type="dcterms:W3CDTF">2015-03-02T20:51:11Z</dcterms:modified>
</cp:coreProperties>
</file>