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Canadian Volunteers vs Casualties 1917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150772820064157E-2"/>
          <c:y val="0.1352777777777778"/>
          <c:w val="0.88738626421697286"/>
          <c:h val="0.58052555930508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Volunteers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March</c:v>
                </c:pt>
                <c:pt idx="2">
                  <c:v>May</c:v>
                </c:pt>
                <c:pt idx="3">
                  <c:v>July</c:v>
                </c:pt>
                <c:pt idx="4">
                  <c:v>September</c:v>
                </c:pt>
                <c:pt idx="5">
                  <c:v>November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9194</c:v>
                </c:pt>
                <c:pt idx="1">
                  <c:v>6640</c:v>
                </c:pt>
                <c:pt idx="2">
                  <c:v>6407</c:v>
                </c:pt>
                <c:pt idx="3">
                  <c:v>3882</c:v>
                </c:pt>
                <c:pt idx="4">
                  <c:v>3588</c:v>
                </c:pt>
                <c:pt idx="5">
                  <c:v>4019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Casualties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March</c:v>
                </c:pt>
                <c:pt idx="2">
                  <c:v>May</c:v>
                </c:pt>
                <c:pt idx="3">
                  <c:v>July</c:v>
                </c:pt>
                <c:pt idx="4">
                  <c:v>September</c:v>
                </c:pt>
                <c:pt idx="5">
                  <c:v>November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4396</c:v>
                </c:pt>
                <c:pt idx="1">
                  <c:v>6160</c:v>
                </c:pt>
                <c:pt idx="2">
                  <c:v>13457</c:v>
                </c:pt>
                <c:pt idx="3">
                  <c:v>7906</c:v>
                </c:pt>
                <c:pt idx="4">
                  <c:v>10990</c:v>
                </c:pt>
                <c:pt idx="5">
                  <c:v>30741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7287792"/>
        <c:axId val="290164352"/>
      </c:barChart>
      <c:catAx>
        <c:axId val="2872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164352"/>
        <c:crosses val="autoZero"/>
        <c:auto val="1"/>
        <c:lblAlgn val="ctr"/>
        <c:lblOffset val="100"/>
        <c:noMultiLvlLbl val="0"/>
      </c:catAx>
      <c:valAx>
        <c:axId val="2901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2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751E-31AF-4A68-9A1C-F4F6C4B42631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A9A2-677F-4801-9DA0-7554F4D5EC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4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 what</a:t>
            </a:r>
            <a:r>
              <a:rPr lang="en-CA" baseline="0" dirty="0" smtClean="0"/>
              <a:t> this poster suggests. Ask students if they can think of reasons for why this poster would be effective.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A9A2-677F-4801-9DA0-7554F4D5EC4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7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</a:t>
            </a:r>
            <a:r>
              <a:rPr lang="en-CA" baseline="0" dirty="0" smtClean="0"/>
              <a:t> students why they think volunteer enlistment is declining. Discuss reasons including: people having a better understanding of what the war looked like and the mounting numbers of casualties.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A9A2-677F-4801-9DA0-7554F4D5EC4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67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Wh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A9A2-677F-4801-9DA0-7554F4D5EC4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33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</a:t>
            </a:r>
            <a:r>
              <a:rPr lang="en-CA" baseline="0" dirty="0" smtClean="0"/>
              <a:t> the students why?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A9A2-677F-4801-9DA0-7554F4D5EC4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96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 the students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A9A2-677F-4801-9DA0-7554F4D5EC4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3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1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2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56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46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91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68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50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58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63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5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0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43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2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36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58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1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30CBC2-FBCB-4FDC-919B-8F7515F5CC4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D14D-208D-4B09-B6C8-D8EFF9D02D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657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" y="4988341"/>
            <a:ext cx="12077699" cy="1996658"/>
          </a:xfrm>
        </p:spPr>
        <p:txBody>
          <a:bodyPr/>
          <a:lstStyle/>
          <a:p>
            <a:pPr algn="ctr"/>
            <a:r>
              <a:rPr lang="en-CA" b="1" dirty="0" smtClean="0"/>
              <a:t>The Conscription Crisis (1917)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9" y="1"/>
            <a:ext cx="397252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287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74" y="0"/>
            <a:ext cx="6429126" cy="61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5731"/>
            <a:ext cx="10211683" cy="6430169"/>
          </a:xfrm>
        </p:spPr>
      </p:pic>
    </p:spTree>
    <p:extLst>
      <p:ext uri="{BB962C8B-B14F-4D97-AF65-F5344CB8AC3E}">
        <p14:creationId xmlns:p14="http://schemas.microsoft.com/office/powerpoint/2010/main" val="269947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54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sz="7200" b="1" dirty="0" smtClean="0">
                <a:solidFill>
                  <a:schemeClr val="bg1"/>
                </a:solidFill>
              </a:rPr>
              <a:t>Against Conscription</a:t>
            </a:r>
            <a:endParaRPr lang="en-CA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12192000" cy="5003800"/>
          </a:xfrm>
        </p:spPr>
        <p:txBody>
          <a:bodyPr/>
          <a:lstStyle/>
          <a:p>
            <a:r>
              <a:rPr lang="en-CA" sz="6600" dirty="0" smtClean="0"/>
              <a:t>Quebec</a:t>
            </a:r>
          </a:p>
          <a:p>
            <a:pPr marL="0" indent="0">
              <a:buNone/>
            </a:pPr>
            <a:endParaRPr lang="en-CA" sz="6600" dirty="0" smtClean="0"/>
          </a:p>
          <a:p>
            <a:r>
              <a:rPr lang="en-CA" sz="6600" dirty="0" smtClean="0"/>
              <a:t>Farmers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63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Conscription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248"/>
            <a:ext cx="12191999" cy="5004752"/>
          </a:xfrm>
        </p:spPr>
        <p:txBody>
          <a:bodyPr>
            <a:normAutofit/>
          </a:bodyPr>
          <a:lstStyle/>
          <a:p>
            <a:r>
              <a:rPr lang="en-CA" sz="6600" dirty="0" smtClean="0"/>
              <a:t>Soldiers</a:t>
            </a:r>
          </a:p>
          <a:p>
            <a:pPr marL="0" indent="0">
              <a:buNone/>
            </a:pPr>
            <a:endParaRPr lang="en-CA" sz="6600" dirty="0" smtClean="0"/>
          </a:p>
          <a:p>
            <a:r>
              <a:rPr lang="en-CA" sz="6600" dirty="0" smtClean="0"/>
              <a:t>Soldiers families</a:t>
            </a:r>
            <a:endParaRPr lang="en-CA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1854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7200" b="1" dirty="0" smtClean="0">
                <a:solidFill>
                  <a:schemeClr val="bg1"/>
                </a:solidFill>
              </a:rPr>
              <a:t>For Conscription</a:t>
            </a:r>
            <a:endParaRPr lang="en-C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248"/>
            <a:ext cx="12191999" cy="5004752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Military Voters Act</a:t>
            </a:r>
          </a:p>
          <a:p>
            <a:endParaRPr lang="en-CA" sz="6000" b="1" dirty="0"/>
          </a:p>
          <a:p>
            <a:r>
              <a:rPr lang="en-CA" sz="6000" b="1" dirty="0" smtClean="0"/>
              <a:t>Wartime Elections Act</a:t>
            </a:r>
            <a:endParaRPr lang="en-CA" sz="6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1854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7200" b="1" dirty="0" smtClean="0">
                <a:solidFill>
                  <a:schemeClr val="bg1"/>
                </a:solidFill>
              </a:rPr>
              <a:t>Get it Passed</a:t>
            </a:r>
            <a:endParaRPr lang="en-C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2900"/>
          </a:xfrm>
        </p:spPr>
        <p:txBody>
          <a:bodyPr/>
          <a:lstStyle/>
          <a:p>
            <a:r>
              <a:rPr lang="en-CA" sz="7200" b="1" dirty="0" smtClean="0"/>
              <a:t>And then we riot……</a:t>
            </a:r>
            <a:endParaRPr lang="en-CA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100"/>
            <a:ext cx="12192000" cy="54229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Joseph Mercier arrested at a bowling alley for not having his conscription papers, March 28, 1918 – Holy Thursday</a:t>
            </a:r>
          </a:p>
          <a:p>
            <a:r>
              <a:rPr lang="en-CA" sz="4400" dirty="0" smtClean="0"/>
              <a:t>A large crowd gathered (Mercier was released) </a:t>
            </a:r>
          </a:p>
          <a:p>
            <a:r>
              <a:rPr lang="en-CA" sz="4400" dirty="0" smtClean="0"/>
              <a:t>The crowd began to loot army registrars, shoving files and documents in the snow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57074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2900"/>
          </a:xfrm>
        </p:spPr>
        <p:txBody>
          <a:bodyPr/>
          <a:lstStyle/>
          <a:p>
            <a:r>
              <a:rPr lang="en-CA" sz="7200" b="1" dirty="0" smtClean="0"/>
              <a:t>And then we riot……</a:t>
            </a:r>
            <a:endParaRPr lang="en-CA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100"/>
            <a:ext cx="12192000" cy="54229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Began breaking windows of English shops</a:t>
            </a:r>
          </a:p>
          <a:p>
            <a:r>
              <a:rPr lang="en-CA" sz="4400" dirty="0" smtClean="0"/>
              <a:t>Riots in the streets of Quebec City for 4 days</a:t>
            </a:r>
          </a:p>
          <a:p>
            <a:r>
              <a:rPr lang="en-CA" sz="4400" dirty="0" smtClean="0"/>
              <a:t>Soldiers from Ontario and West brought in to put the riots down on April 1 (Easter Monday)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60939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2900"/>
          </a:xfrm>
        </p:spPr>
        <p:txBody>
          <a:bodyPr/>
          <a:lstStyle/>
          <a:p>
            <a:r>
              <a:rPr lang="en-CA" sz="7200" b="1" dirty="0" smtClean="0"/>
              <a:t>And then we riot……</a:t>
            </a:r>
            <a:endParaRPr lang="en-CA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100"/>
            <a:ext cx="12192000" cy="54229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4 unarmed civilians were killed</a:t>
            </a:r>
          </a:p>
          <a:p>
            <a:r>
              <a:rPr lang="en-CA" sz="4400" dirty="0" smtClean="0"/>
              <a:t>Dozens wounded</a:t>
            </a:r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8356600" cy="36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87267"/>
              </p:ext>
            </p:extLst>
          </p:nvPr>
        </p:nvGraphicFramePr>
        <p:xfrm>
          <a:off x="0" y="-114300"/>
          <a:ext cx="12161520" cy="713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8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29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sz="8000" b="1" dirty="0" smtClean="0">
                <a:solidFill>
                  <a:schemeClr val="bg1"/>
                </a:solidFill>
              </a:rPr>
              <a:t>Some Background</a:t>
            </a:r>
            <a:endParaRPr lang="en-CA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80508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Regulation 17 – Ontario Ministry of Education, French language instruction limited to the first two years of instruction (1912/1913)</a:t>
            </a:r>
          </a:p>
          <a:p>
            <a:r>
              <a:rPr lang="en-CA" sz="4800" dirty="0" smtClean="0"/>
              <a:t>Quebec had no particular loyalty to either France or Britain</a:t>
            </a:r>
          </a:p>
        </p:txBody>
      </p:sp>
    </p:spTree>
    <p:extLst>
      <p:ext uri="{BB962C8B-B14F-4D97-AF65-F5344CB8AC3E}">
        <p14:creationId xmlns:p14="http://schemas.microsoft.com/office/powerpoint/2010/main" val="153648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529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sz="8000" b="1" dirty="0" smtClean="0">
                <a:solidFill>
                  <a:schemeClr val="bg1"/>
                </a:solidFill>
              </a:rPr>
              <a:t>Some Background</a:t>
            </a:r>
            <a:endParaRPr lang="en-CA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805082"/>
          </a:xfrm>
        </p:spPr>
        <p:txBody>
          <a:bodyPr/>
          <a:lstStyle/>
          <a:p>
            <a:r>
              <a:rPr lang="en-CA" sz="4800" dirty="0"/>
              <a:t>There were very few Francophone people in important positions in the army</a:t>
            </a:r>
          </a:p>
          <a:p>
            <a:r>
              <a:rPr lang="en-CA" sz="4800" dirty="0"/>
              <a:t>Predominately Catholic - discrimination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72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325100" cy="6833877"/>
          </a:xfrm>
        </p:spPr>
      </p:pic>
    </p:spTree>
    <p:extLst>
      <p:ext uri="{BB962C8B-B14F-4D97-AF65-F5344CB8AC3E}">
        <p14:creationId xmlns:p14="http://schemas.microsoft.com/office/powerpoint/2010/main" val="423446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529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sz="8800" b="1" dirty="0" smtClean="0">
                <a:solidFill>
                  <a:schemeClr val="bg1"/>
                </a:solidFill>
              </a:rPr>
              <a:t>Borden’s Promise</a:t>
            </a:r>
            <a:endParaRPr lang="en-CA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80508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Prime Minister Robert Borden promised no conscription</a:t>
            </a:r>
          </a:p>
          <a:p>
            <a:r>
              <a:rPr lang="en-CA" sz="4800" dirty="0" smtClean="0"/>
              <a:t>Borden promised Britain 500,000 troops</a:t>
            </a:r>
          </a:p>
          <a:p>
            <a:pPr marL="0" indent="0">
              <a:buNone/>
            </a:pPr>
            <a:endParaRPr lang="en-CA" sz="4800" dirty="0" smtClean="0"/>
          </a:p>
        </p:txBody>
      </p:sp>
    </p:spTree>
    <p:extLst>
      <p:ext uri="{BB962C8B-B14F-4D97-AF65-F5344CB8AC3E}">
        <p14:creationId xmlns:p14="http://schemas.microsoft.com/office/powerpoint/2010/main" val="378429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2191999" cy="4805081"/>
          </a:xfrm>
        </p:spPr>
        <p:txBody>
          <a:bodyPr>
            <a:normAutofit/>
          </a:bodyPr>
          <a:lstStyle/>
          <a:p>
            <a:r>
              <a:rPr lang="en-CA" sz="4800" dirty="0"/>
              <a:t>In 1917, after </a:t>
            </a:r>
            <a:r>
              <a:rPr lang="en-CA" sz="4800" dirty="0" smtClean="0"/>
              <a:t>visiting</a:t>
            </a:r>
            <a:br>
              <a:rPr lang="en-CA" sz="4800" dirty="0" smtClean="0"/>
            </a:br>
            <a:r>
              <a:rPr lang="en-CA" sz="4800" dirty="0" smtClean="0"/>
              <a:t> </a:t>
            </a:r>
            <a:r>
              <a:rPr lang="en-CA" sz="4800" dirty="0"/>
              <a:t>the troops, and facing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declining </a:t>
            </a:r>
            <a:r>
              <a:rPr lang="en-CA" sz="4800" dirty="0"/>
              <a:t>enlistment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Borden </a:t>
            </a:r>
            <a:r>
              <a:rPr lang="en-CA" sz="4800" dirty="0"/>
              <a:t>tabled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conscription </a:t>
            </a:r>
            <a:r>
              <a:rPr lang="en-CA" sz="4800" dirty="0"/>
              <a:t>legislation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205291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8800" b="1" smtClean="0">
                <a:solidFill>
                  <a:schemeClr val="bg1"/>
                </a:solidFill>
              </a:rPr>
              <a:t>Borden’s Promise</a:t>
            </a:r>
            <a:endParaRPr lang="en-CA" sz="8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91" y="1382711"/>
            <a:ext cx="4966308" cy="4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sz="6000" b="1" dirty="0"/>
              <a:t>"</a:t>
            </a:r>
            <a:r>
              <a:rPr lang="en-US" sz="5300" b="1" dirty="0"/>
              <a:t>Dear Sir Robert, Do you not think, in light of our population, that we have largely done our share? The people are agitated. ... In the province of Quebec; we can expect deplorable revolts. Will this not end in bloodshed</a:t>
            </a:r>
            <a:r>
              <a:rPr lang="en-US" sz="5300" b="1" dirty="0" smtClean="0"/>
              <a:t>?“</a:t>
            </a:r>
          </a:p>
          <a:p>
            <a:pPr marL="0" indent="0">
              <a:buNone/>
            </a:pPr>
            <a:r>
              <a:rPr lang="en-US" sz="5300" dirty="0"/>
              <a:t>	</a:t>
            </a:r>
            <a:r>
              <a:rPr lang="en-US" sz="5300" dirty="0" smtClean="0"/>
              <a:t>						</a:t>
            </a:r>
            <a:r>
              <a:rPr lang="en-US" sz="3000" dirty="0" smtClean="0"/>
              <a:t>archbishop </a:t>
            </a:r>
            <a:r>
              <a:rPr lang="en-US" sz="3000" dirty="0"/>
              <a:t>of Montreal, Monseigneur </a:t>
            </a:r>
            <a:r>
              <a:rPr lang="en-US" sz="3000" dirty="0" err="1"/>
              <a:t>Bruchési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40991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400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4" y="0"/>
            <a:ext cx="462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0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325</Words>
  <Application>Microsoft Office PowerPoint</Application>
  <PresentationFormat>Widescreen</PresentationFormat>
  <Paragraphs>49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The Conscription Crisis (1917)</vt:lpstr>
      <vt:lpstr>PowerPoint Presentation</vt:lpstr>
      <vt:lpstr>Some Background</vt:lpstr>
      <vt:lpstr>Some Background</vt:lpstr>
      <vt:lpstr>PowerPoint Presentation</vt:lpstr>
      <vt:lpstr>Borden’s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Against Conscription</vt:lpstr>
      <vt:lpstr>For Conscription</vt:lpstr>
      <vt:lpstr>PowerPoint Presentation</vt:lpstr>
      <vt:lpstr>And then we riot……</vt:lpstr>
      <vt:lpstr>And then we riot……</vt:lpstr>
      <vt:lpstr>And then we riot……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Conscription Crisis (1917)</dc:title>
  <dc:creator>teacher</dc:creator>
  <cp:lastModifiedBy>teacher</cp:lastModifiedBy>
  <cp:revision>9</cp:revision>
  <dcterms:created xsi:type="dcterms:W3CDTF">2015-02-24T02:41:04Z</dcterms:created>
  <dcterms:modified xsi:type="dcterms:W3CDTF">2015-03-02T20:49:48Z</dcterms:modified>
</cp:coreProperties>
</file>