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9" r:id="rId3"/>
    <p:sldId id="257" r:id="rId4"/>
    <p:sldId id="283" r:id="rId5"/>
    <p:sldId id="282" r:id="rId6"/>
    <p:sldId id="262" r:id="rId7"/>
    <p:sldId id="263" r:id="rId8"/>
    <p:sldId id="264" r:id="rId9"/>
    <p:sldId id="268" r:id="rId10"/>
    <p:sldId id="270" r:id="rId11"/>
    <p:sldId id="284" r:id="rId12"/>
    <p:sldId id="271" r:id="rId13"/>
    <p:sldId id="272" r:id="rId14"/>
    <p:sldId id="274" r:id="rId15"/>
    <p:sldId id="275" r:id="rId16"/>
    <p:sldId id="287" r:id="rId17"/>
    <p:sldId id="277" r:id="rId18"/>
    <p:sldId id="288" r:id="rId19"/>
    <p:sldId id="289" r:id="rId20"/>
    <p:sldId id="290" r:id="rId21"/>
    <p:sldId id="278" r:id="rId22"/>
    <p:sldId id="291" r:id="rId23"/>
    <p:sldId id="276" r:id="rId24"/>
    <p:sldId id="279" r:id="rId25"/>
    <p:sldId id="280" r:id="rId26"/>
    <p:sldId id="281" r:id="rId27"/>
    <p:sldId id="285" r:id="rId28"/>
    <p:sldId id="286" r:id="rId29"/>
    <p:sldId id="297" r:id="rId30"/>
    <p:sldId id="292" r:id="rId31"/>
    <p:sldId id="293" r:id="rId32"/>
    <p:sldId id="294" r:id="rId33"/>
    <p:sldId id="295" r:id="rId34"/>
    <p:sldId id="298" r:id="rId35"/>
    <p:sldId id="299" r:id="rId36"/>
    <p:sldId id="308" r:id="rId37"/>
    <p:sldId id="309" r:id="rId38"/>
    <p:sldId id="301" r:id="rId39"/>
    <p:sldId id="302" r:id="rId40"/>
    <p:sldId id="303" r:id="rId41"/>
    <p:sldId id="304" r:id="rId42"/>
    <p:sldId id="305" r:id="rId43"/>
    <p:sldId id="306" r:id="rId44"/>
    <p:sldId id="307" r:id="rId45"/>
    <p:sldId id="310" r:id="rId46"/>
    <p:sldId id="311" r:id="rId47"/>
    <p:sldId id="312" r:id="rId48"/>
    <p:sldId id="313" r:id="rId49"/>
    <p:sldId id="314" r:id="rId50"/>
    <p:sldId id="316" r:id="rId51"/>
    <p:sldId id="318" r:id="rId52"/>
    <p:sldId id="317" r:id="rId53"/>
    <p:sldId id="319" r:id="rId54"/>
    <p:sldId id="320" r:id="rId55"/>
    <p:sldId id="323" r:id="rId56"/>
    <p:sldId id="324" r:id="rId57"/>
    <p:sldId id="325" r:id="rId58"/>
    <p:sldId id="326" r:id="rId59"/>
    <p:sldId id="327" r:id="rId60"/>
    <p:sldId id="328" r:id="rId61"/>
    <p:sldId id="329" r:id="rId62"/>
    <p:sldId id="331" r:id="rId63"/>
    <p:sldId id="322" r:id="rId64"/>
    <p:sldId id="330" r:id="rId65"/>
    <p:sldId id="332" r:id="rId66"/>
    <p:sldId id="333" r:id="rId67"/>
    <p:sldId id="340" r:id="rId68"/>
    <p:sldId id="336" r:id="rId69"/>
    <p:sldId id="334" r:id="rId70"/>
    <p:sldId id="341" r:id="rId71"/>
    <p:sldId id="345" r:id="rId72"/>
    <p:sldId id="344" r:id="rId73"/>
    <p:sldId id="346" r:id="rId74"/>
    <p:sldId id="350" r:id="rId75"/>
    <p:sldId id="343" r:id="rId76"/>
    <p:sldId id="347" r:id="rId77"/>
    <p:sldId id="348" r:id="rId78"/>
    <p:sldId id="349" r:id="rId79"/>
    <p:sldId id="351"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E37A6-D589-4610-B6A9-99D908DEE432}" type="datetimeFigureOut">
              <a:rPr lang="en-US" smtClean="0"/>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CD70F2-BA4D-4C84-8B1C-668D20AC1079}" type="slidenum">
              <a:rPr lang="en-US" smtClean="0"/>
              <a:t>‹#›</a:t>
            </a:fld>
            <a:endParaRPr lang="en-US"/>
          </a:p>
        </p:txBody>
      </p:sp>
    </p:spTree>
    <p:extLst>
      <p:ext uri="{BB962C8B-B14F-4D97-AF65-F5344CB8AC3E}">
        <p14:creationId xmlns:p14="http://schemas.microsoft.com/office/powerpoint/2010/main" val="409963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A5148C-0EA9-423B-9B0B-DAD31FDA93F3}"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356984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ADDA1-DEDD-4D8D-81E0-9D9A0F3B7F40}"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325974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791BE-C710-4FB7-90D4-BDA59C139A2F}"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82068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BCFA9-4E0D-4E5E-9610-D41BF9DB2CCC}"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379484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C42C8-B711-4426-A02C-672B63D894A2}"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74192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46953B-27DF-4B07-974E-8E7086CD2860}" type="datetime1">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279166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FAEFC3-6C17-4780-BAE3-506C779ACA38}" type="datetime1">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65146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C2315-3DCD-4259-81B6-E262172113F1}" type="datetime1">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194123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572BC-57ED-427C-B609-E9725A4BEB09}" type="datetime1">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87031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CACDD-7CD4-42C4-B869-4450E174826C}" type="datetime1">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237523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6EF8-5E24-4E76-AC21-4063E2B445BA}" type="datetime1">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10328-A832-4CBE-9B28-5FACEAB76782}" type="slidenum">
              <a:rPr lang="en-US" smtClean="0"/>
              <a:t>‹#›</a:t>
            </a:fld>
            <a:endParaRPr lang="en-US"/>
          </a:p>
        </p:txBody>
      </p:sp>
    </p:spTree>
    <p:extLst>
      <p:ext uri="{BB962C8B-B14F-4D97-AF65-F5344CB8AC3E}">
        <p14:creationId xmlns:p14="http://schemas.microsoft.com/office/powerpoint/2010/main" val="420215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467D0-5A44-4D61-BF37-B968AC767437}" type="datetime1">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10328-A832-4CBE-9B28-5FACEAB76782}" type="slidenum">
              <a:rPr lang="en-US" smtClean="0"/>
              <a:t>‹#›</a:t>
            </a:fld>
            <a:endParaRPr lang="en-US"/>
          </a:p>
        </p:txBody>
      </p:sp>
    </p:spTree>
    <p:extLst>
      <p:ext uri="{BB962C8B-B14F-4D97-AF65-F5344CB8AC3E}">
        <p14:creationId xmlns:p14="http://schemas.microsoft.com/office/powerpoint/2010/main" val="2239279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575" y="304800"/>
            <a:ext cx="7772400" cy="1470025"/>
          </a:xfrm>
        </p:spPr>
        <p:txBody>
          <a:bodyPr/>
          <a:lstStyle/>
          <a:p>
            <a:r>
              <a:rPr lang="en-US" dirty="0" smtClean="0"/>
              <a:t>The Structure of Canada’s Government</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150" y="2057400"/>
            <a:ext cx="5082918" cy="322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EA10328-A832-4CBE-9B28-5FACEAB76782}" type="slidenum">
              <a:rPr lang="en-US" smtClean="0"/>
              <a:t>1</a:t>
            </a:fld>
            <a:endParaRPr lang="en-US"/>
          </a:p>
        </p:txBody>
      </p:sp>
    </p:spTree>
    <p:extLst>
      <p:ext uri="{BB962C8B-B14F-4D97-AF65-F5344CB8AC3E}">
        <p14:creationId xmlns:p14="http://schemas.microsoft.com/office/powerpoint/2010/main" val="1659191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990599"/>
          </a:xfrm>
        </p:spPr>
        <p:txBody>
          <a:bodyPr>
            <a:normAutofit fontScale="90000"/>
          </a:bodyPr>
          <a:lstStyle/>
          <a:p>
            <a:r>
              <a:rPr lang="en-US" dirty="0" smtClean="0"/>
              <a:t>Federal System</a:t>
            </a:r>
            <a:br>
              <a:rPr lang="en-US" dirty="0" smtClean="0"/>
            </a:br>
            <a:r>
              <a:rPr lang="en-US" dirty="0" smtClean="0"/>
              <a:t>Division of Powers</a:t>
            </a:r>
            <a:endParaRPr lang="en-US" dirty="0"/>
          </a:p>
        </p:txBody>
      </p:sp>
      <p:sp>
        <p:nvSpPr>
          <p:cNvPr id="3" name="Subtitle 2"/>
          <p:cNvSpPr>
            <a:spLocks noGrp="1"/>
          </p:cNvSpPr>
          <p:nvPr>
            <p:ph type="subTitle" idx="1"/>
          </p:nvPr>
        </p:nvSpPr>
        <p:spPr>
          <a:xfrm>
            <a:off x="1371600" y="2514600"/>
            <a:ext cx="6400800" cy="327660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35855701"/>
              </p:ext>
            </p:extLst>
          </p:nvPr>
        </p:nvGraphicFramePr>
        <p:xfrm>
          <a:off x="762000" y="1676399"/>
          <a:ext cx="7696200" cy="4785360"/>
        </p:xfrm>
        <a:graphic>
          <a:graphicData uri="http://schemas.openxmlformats.org/drawingml/2006/table">
            <a:tbl>
              <a:tblPr firstRow="1" bandRow="1">
                <a:tableStyleId>{5940675A-B579-460E-94D1-54222C63F5DA}</a:tableStyleId>
              </a:tblPr>
              <a:tblGrid>
                <a:gridCol w="2565400"/>
                <a:gridCol w="2565400"/>
                <a:gridCol w="2565400"/>
              </a:tblGrid>
              <a:tr h="337171">
                <a:tc>
                  <a:txBody>
                    <a:bodyPr/>
                    <a:lstStyle/>
                    <a:p>
                      <a:r>
                        <a:rPr lang="en-US" dirty="0" smtClean="0"/>
                        <a:t>Federal</a:t>
                      </a:r>
                      <a:endParaRPr lang="en-US" dirty="0"/>
                    </a:p>
                  </a:txBody>
                  <a:tcPr/>
                </a:tc>
                <a:tc>
                  <a:txBody>
                    <a:bodyPr/>
                    <a:lstStyle/>
                    <a:p>
                      <a:r>
                        <a:rPr lang="en-US" dirty="0" smtClean="0"/>
                        <a:t>Shared</a:t>
                      </a:r>
                      <a:endParaRPr lang="en-US" dirty="0"/>
                    </a:p>
                  </a:txBody>
                  <a:tcPr/>
                </a:tc>
                <a:tc>
                  <a:txBody>
                    <a:bodyPr/>
                    <a:lstStyle/>
                    <a:p>
                      <a:r>
                        <a:rPr lang="en-US" dirty="0" smtClean="0"/>
                        <a:t>Provincial</a:t>
                      </a:r>
                      <a:endParaRPr lang="en-US" dirty="0"/>
                    </a:p>
                  </a:txBody>
                  <a:tcPr/>
                </a:tc>
              </a:tr>
              <a:tr h="4158630">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National </a:t>
                      </a:r>
                      <a:r>
                        <a:rPr kumimoji="0" lang="en-US" sz="2000" b="0" i="0" u="none" strike="noStrike" kern="1200" cap="none" spc="0" normalizeH="0" baseline="0" noProof="0" dirty="0" err="1" smtClean="0">
                          <a:ln>
                            <a:noFill/>
                          </a:ln>
                          <a:solidFill>
                            <a:prstClr val="black"/>
                          </a:solidFill>
                          <a:effectLst/>
                          <a:uLnTx/>
                          <a:uFillTx/>
                          <a:latin typeface="+mn-lt"/>
                          <a:ea typeface="+mn-ea"/>
                          <a:cs typeface="+mn-cs"/>
                        </a:rPr>
                        <a:t>Defence</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Foreign Policy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Aboriginal Affairs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Postal Services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Banking System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Criminal Law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Federal Prisons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Any RESIDUAL POWERS go to the federal government.</a:t>
                      </a:r>
                    </a:p>
                    <a:p>
                      <a:endParaRPr lang="en-US" dirty="0" smtClean="0"/>
                    </a:p>
                    <a:p>
                      <a:endParaRPr lang="en-US" dirty="0"/>
                    </a:p>
                  </a:txBody>
                  <a:tcPr/>
                </a:tc>
                <a:tc>
                  <a:txBody>
                    <a:bodyPr/>
                    <a:lstStyle/>
                    <a:p>
                      <a:pPr marL="285750" indent="-285750">
                        <a:buFont typeface="Arial" pitchFamily="34" charset="0"/>
                        <a:buChar char="•"/>
                      </a:pPr>
                      <a:r>
                        <a:rPr lang="en-US" dirty="0" smtClean="0"/>
                        <a:t>Immigration</a:t>
                      </a:r>
                    </a:p>
                    <a:p>
                      <a:pPr marL="285750" indent="-285750">
                        <a:buFont typeface="Arial" pitchFamily="34" charset="0"/>
                        <a:buChar char="•"/>
                      </a:pPr>
                      <a:r>
                        <a:rPr lang="en-US" dirty="0" smtClean="0"/>
                        <a:t>Agriculture</a:t>
                      </a:r>
                    </a:p>
                    <a:p>
                      <a:pPr marL="285750" indent="-285750">
                        <a:buFont typeface="Arial" pitchFamily="34" charset="0"/>
                        <a:buChar char="•"/>
                      </a:pPr>
                      <a:r>
                        <a:rPr lang="en-US" dirty="0" smtClean="0"/>
                        <a:t>Health Care</a:t>
                      </a:r>
                    </a:p>
                    <a:p>
                      <a:pPr marL="285750" indent="-285750">
                        <a:buFont typeface="Arial" pitchFamily="34" charset="0"/>
                        <a:buChar char="•"/>
                      </a:pPr>
                      <a:r>
                        <a:rPr lang="en-US" dirty="0" smtClean="0"/>
                        <a:t>Natural</a:t>
                      </a:r>
                      <a:r>
                        <a:rPr lang="en-US" baseline="0" dirty="0" smtClean="0"/>
                        <a:t> Resources</a:t>
                      </a:r>
                    </a:p>
                    <a:p>
                      <a:pPr marL="285750" indent="-285750">
                        <a:buFont typeface="Arial" pitchFamily="34" charset="0"/>
                        <a:buChar char="•"/>
                      </a:pPr>
                      <a:r>
                        <a:rPr lang="en-US" baseline="0" dirty="0" smtClean="0"/>
                        <a:t>Environmental Issues</a:t>
                      </a:r>
                      <a:endParaRPr lang="en-US" dirty="0"/>
                    </a:p>
                  </a:txBody>
                  <a:tcPr/>
                </a:tc>
                <a:tc>
                  <a:txBody>
                    <a:body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Education</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Charities</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Health and Services and Hospitals</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Highways</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Provincial Courts</a:t>
                      </a:r>
                    </a:p>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Provincial Police and Prisons</a:t>
                      </a:r>
                    </a:p>
                    <a:p>
                      <a:endParaRPr lang="en-US" dirty="0"/>
                    </a:p>
                  </a:txBody>
                  <a:tcPr/>
                </a:tc>
              </a:tr>
            </a:tbl>
          </a:graphicData>
        </a:graphic>
      </p:graphicFrame>
      <p:sp>
        <p:nvSpPr>
          <p:cNvPr id="5" name="Slide Number Placeholder 4"/>
          <p:cNvSpPr>
            <a:spLocks noGrp="1"/>
          </p:cNvSpPr>
          <p:nvPr>
            <p:ph type="sldNum" sz="quarter" idx="12"/>
          </p:nvPr>
        </p:nvSpPr>
        <p:spPr/>
        <p:txBody>
          <a:bodyPr/>
          <a:lstStyle/>
          <a:p>
            <a:fld id="{3EA10328-A832-4CBE-9B28-5FACEAB76782}" type="slidenum">
              <a:rPr lang="en-US" smtClean="0"/>
              <a:t>10</a:t>
            </a:fld>
            <a:endParaRPr lang="en-US"/>
          </a:p>
        </p:txBody>
      </p:sp>
    </p:spTree>
    <p:extLst>
      <p:ext uri="{BB962C8B-B14F-4D97-AF65-F5344CB8AC3E}">
        <p14:creationId xmlns:p14="http://schemas.microsoft.com/office/powerpoint/2010/main" val="187930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Brainstorm how government has affected you since you woke up this morning?</a:t>
            </a:r>
          </a:p>
          <a:p>
            <a:pPr marL="514350" indent="-514350">
              <a:buFont typeface="+mj-lt"/>
              <a:buAutoNum type="arabicPeriod"/>
            </a:pPr>
            <a:r>
              <a:rPr lang="en-US" dirty="0" smtClean="0"/>
              <a:t>What organizations do you belong to that have a constitution?</a:t>
            </a:r>
          </a:p>
          <a:p>
            <a:pPr marL="514350" indent="-514350">
              <a:buFont typeface="+mj-lt"/>
              <a:buAutoNum type="arabicPeriod"/>
            </a:pPr>
            <a:r>
              <a:rPr lang="en-US" dirty="0" smtClean="0"/>
              <a:t>Why is a constitution necessary in a complex organization?</a:t>
            </a:r>
          </a:p>
          <a:p>
            <a:pPr marL="514350" indent="-514350">
              <a:buFont typeface="+mj-lt"/>
              <a:buAutoNum type="arabicPeriod"/>
            </a:pPr>
            <a:r>
              <a:rPr lang="en-US" dirty="0" smtClean="0"/>
              <a:t>What advantages do you think a federation, like Canada’s, might have?</a:t>
            </a:r>
          </a:p>
          <a:p>
            <a:pPr marL="514350" indent="-514350">
              <a:buFont typeface="+mj-lt"/>
              <a:buAutoNum type="arabicPeriod"/>
            </a:pPr>
            <a:r>
              <a:rPr lang="en-US" dirty="0" smtClean="0"/>
              <a:t>What disadvantages might a federation have?</a:t>
            </a:r>
          </a:p>
          <a:p>
            <a:pPr marL="514350" indent="-514350">
              <a:buFont typeface="+mj-lt"/>
              <a:buAutoNum type="arabicPeriod"/>
            </a:pPr>
            <a:r>
              <a:rPr lang="en-US" dirty="0" smtClean="0"/>
              <a:t>In a well-structured paragraph, argue whether or not Canada should keep the Queen of England as our head of state?</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11</a:t>
            </a:fld>
            <a:endParaRPr lang="en-US"/>
          </a:p>
        </p:txBody>
      </p:sp>
    </p:spTree>
    <p:extLst>
      <p:ext uri="{BB962C8B-B14F-4D97-AF65-F5344CB8AC3E}">
        <p14:creationId xmlns:p14="http://schemas.microsoft.com/office/powerpoint/2010/main" val="3536183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Parliamentary System</a:t>
            </a:r>
            <a:endParaRPr lang="en-US" dirty="0"/>
          </a:p>
        </p:txBody>
      </p:sp>
      <p:sp>
        <p:nvSpPr>
          <p:cNvPr id="3" name="Content Placeholder 2"/>
          <p:cNvSpPr>
            <a:spLocks noGrp="1"/>
          </p:cNvSpPr>
          <p:nvPr>
            <p:ph idx="1"/>
          </p:nvPr>
        </p:nvSpPr>
        <p:spPr/>
        <p:txBody>
          <a:bodyPr/>
          <a:lstStyle/>
          <a:p>
            <a:r>
              <a:rPr lang="en-US" dirty="0" smtClean="0"/>
              <a:t>In Canada, the powers of government are divided into three branches:</a:t>
            </a:r>
          </a:p>
          <a:p>
            <a:pPr lvl="1"/>
            <a:r>
              <a:rPr lang="en-US" dirty="0" smtClean="0"/>
              <a:t>Legislative</a:t>
            </a:r>
          </a:p>
          <a:p>
            <a:pPr lvl="1"/>
            <a:r>
              <a:rPr lang="en-US" dirty="0" smtClean="0"/>
              <a:t>Executive</a:t>
            </a:r>
          </a:p>
          <a:p>
            <a:pPr lvl="1"/>
            <a:r>
              <a:rPr lang="en-US" dirty="0" smtClean="0"/>
              <a:t>And Judicial</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12</a:t>
            </a:fld>
            <a:endParaRPr lang="en-US"/>
          </a:p>
        </p:txBody>
      </p:sp>
    </p:spTree>
    <p:extLst>
      <p:ext uri="{BB962C8B-B14F-4D97-AF65-F5344CB8AC3E}">
        <p14:creationId xmlns:p14="http://schemas.microsoft.com/office/powerpoint/2010/main" val="205075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Branches of Government</a:t>
            </a:r>
            <a:endParaRPr lang="en-US" dirty="0"/>
          </a:p>
        </p:txBody>
      </p:sp>
      <p:sp>
        <p:nvSpPr>
          <p:cNvPr id="3" name="Content Placeholder 2"/>
          <p:cNvSpPr>
            <a:spLocks noGrp="1"/>
          </p:cNvSpPr>
          <p:nvPr>
            <p:ph idx="1"/>
          </p:nvPr>
        </p:nvSpPr>
        <p:spPr/>
        <p:txBody>
          <a:bodyPr/>
          <a:lstStyle/>
          <a:p>
            <a:r>
              <a:rPr lang="en-US" b="1" dirty="0" smtClean="0"/>
              <a:t>The Legislative Branch</a:t>
            </a:r>
            <a:r>
              <a:rPr lang="en-US" dirty="0" smtClean="0"/>
              <a:t>:</a:t>
            </a:r>
          </a:p>
          <a:p>
            <a:pPr lvl="1"/>
            <a:r>
              <a:rPr lang="en-US" dirty="0" smtClean="0"/>
              <a:t>This branch legislates, or creates and amends laws.</a:t>
            </a:r>
          </a:p>
          <a:p>
            <a:pPr lvl="1"/>
            <a:r>
              <a:rPr lang="en-US" dirty="0" smtClean="0"/>
              <a:t>All three levels of government (federal, provincial, and municipal) have the ability to legislate.  But each level can only create laws that fall under its power under the constitution.  </a:t>
            </a:r>
          </a:p>
        </p:txBody>
      </p:sp>
      <p:sp>
        <p:nvSpPr>
          <p:cNvPr id="4" name="Slide Number Placeholder 3"/>
          <p:cNvSpPr>
            <a:spLocks noGrp="1"/>
          </p:cNvSpPr>
          <p:nvPr>
            <p:ph type="sldNum" sz="quarter" idx="12"/>
          </p:nvPr>
        </p:nvSpPr>
        <p:spPr/>
        <p:txBody>
          <a:bodyPr/>
          <a:lstStyle/>
          <a:p>
            <a:fld id="{3EA10328-A832-4CBE-9B28-5FACEAB76782}" type="slidenum">
              <a:rPr lang="en-US" smtClean="0"/>
              <a:t>13</a:t>
            </a:fld>
            <a:endParaRPr lang="en-US"/>
          </a:p>
        </p:txBody>
      </p:sp>
    </p:spTree>
    <p:extLst>
      <p:ext uri="{BB962C8B-B14F-4D97-AF65-F5344CB8AC3E}">
        <p14:creationId xmlns:p14="http://schemas.microsoft.com/office/powerpoint/2010/main" val="1729090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Branch</a:t>
            </a:r>
            <a:endParaRPr lang="en-US" dirty="0"/>
          </a:p>
        </p:txBody>
      </p:sp>
      <p:sp>
        <p:nvSpPr>
          <p:cNvPr id="3" name="Content Placeholder 2"/>
          <p:cNvSpPr>
            <a:spLocks noGrp="1"/>
          </p:cNvSpPr>
          <p:nvPr>
            <p:ph idx="1"/>
          </p:nvPr>
        </p:nvSpPr>
        <p:spPr/>
        <p:txBody>
          <a:bodyPr/>
          <a:lstStyle/>
          <a:p>
            <a:r>
              <a:rPr lang="en-US" dirty="0" smtClean="0"/>
              <a:t>The legislative branch is composed of:</a:t>
            </a:r>
          </a:p>
          <a:p>
            <a:pPr lvl="1"/>
            <a:r>
              <a:rPr lang="en-US" b="1" dirty="0" smtClean="0"/>
              <a:t>The governor general</a:t>
            </a:r>
          </a:p>
          <a:p>
            <a:pPr lvl="1"/>
            <a:r>
              <a:rPr lang="en-US" b="1" dirty="0" smtClean="0"/>
              <a:t>The House of Commons (MPs)</a:t>
            </a:r>
          </a:p>
          <a:p>
            <a:pPr lvl="1"/>
            <a:r>
              <a:rPr lang="en-US" b="1" dirty="0" smtClean="0"/>
              <a:t>And the Senate</a:t>
            </a:r>
            <a:endParaRPr lang="en-US" b="1" dirty="0"/>
          </a:p>
        </p:txBody>
      </p:sp>
      <p:sp>
        <p:nvSpPr>
          <p:cNvPr id="4" name="Slide Number Placeholder 3"/>
          <p:cNvSpPr>
            <a:spLocks noGrp="1"/>
          </p:cNvSpPr>
          <p:nvPr>
            <p:ph type="sldNum" sz="quarter" idx="12"/>
          </p:nvPr>
        </p:nvSpPr>
        <p:spPr/>
        <p:txBody>
          <a:bodyPr/>
          <a:lstStyle/>
          <a:p>
            <a:fld id="{3EA10328-A832-4CBE-9B28-5FACEAB76782}" type="slidenum">
              <a:rPr lang="en-US" smtClean="0"/>
              <a:t>14</a:t>
            </a:fld>
            <a:endParaRPr lang="en-US"/>
          </a:p>
        </p:txBody>
      </p:sp>
    </p:spTree>
    <p:extLst>
      <p:ext uri="{BB962C8B-B14F-4D97-AF65-F5344CB8AC3E}">
        <p14:creationId xmlns:p14="http://schemas.microsoft.com/office/powerpoint/2010/main" val="1954729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Branch</a:t>
            </a:r>
            <a:endParaRPr lang="en-US" dirty="0"/>
          </a:p>
        </p:txBody>
      </p:sp>
      <p:sp>
        <p:nvSpPr>
          <p:cNvPr id="3" name="Content Placeholder 2"/>
          <p:cNvSpPr>
            <a:spLocks noGrp="1"/>
          </p:cNvSpPr>
          <p:nvPr>
            <p:ph idx="1"/>
          </p:nvPr>
        </p:nvSpPr>
        <p:spPr/>
        <p:txBody>
          <a:bodyPr>
            <a:normAutofit lnSpcReduction="10000"/>
          </a:bodyPr>
          <a:lstStyle/>
          <a:p>
            <a:r>
              <a:rPr lang="en-US" b="1" dirty="0" smtClean="0"/>
              <a:t>Governor General</a:t>
            </a:r>
          </a:p>
          <a:p>
            <a:pPr lvl="1"/>
            <a:r>
              <a:rPr lang="en-US" dirty="0" smtClean="0"/>
              <a:t>Is the representative of the queen and is chosen by the Prime Minister.  </a:t>
            </a:r>
          </a:p>
          <a:p>
            <a:pPr lvl="1"/>
            <a:r>
              <a:rPr lang="en-US" dirty="0" smtClean="0"/>
              <a:t>Technically, the government needs to the Governor General’s “royal assent” to pass any law.</a:t>
            </a:r>
          </a:p>
          <a:p>
            <a:pPr lvl="1"/>
            <a:r>
              <a:rPr lang="en-US" dirty="0" smtClean="0"/>
              <a:t>In practice, however, the governor general VERY rarely refuses to sign laws that have passed through parliament.</a:t>
            </a:r>
          </a:p>
          <a:p>
            <a:pPr lvl="1"/>
            <a:r>
              <a:rPr lang="en-US" dirty="0" smtClean="0"/>
              <a:t>For all intents and purposes, the Governor General is a figure head.</a:t>
            </a:r>
          </a:p>
        </p:txBody>
      </p:sp>
      <p:sp>
        <p:nvSpPr>
          <p:cNvPr id="4" name="Slide Number Placeholder 3"/>
          <p:cNvSpPr>
            <a:spLocks noGrp="1"/>
          </p:cNvSpPr>
          <p:nvPr>
            <p:ph type="sldNum" sz="quarter" idx="12"/>
          </p:nvPr>
        </p:nvSpPr>
        <p:spPr/>
        <p:txBody>
          <a:bodyPr/>
          <a:lstStyle/>
          <a:p>
            <a:fld id="{3EA10328-A832-4CBE-9B28-5FACEAB76782}" type="slidenum">
              <a:rPr lang="en-US" smtClean="0"/>
              <a:t>15</a:t>
            </a:fld>
            <a:endParaRPr lang="en-US"/>
          </a:p>
        </p:txBody>
      </p:sp>
    </p:spTree>
    <p:extLst>
      <p:ext uri="{BB962C8B-B14F-4D97-AF65-F5344CB8AC3E}">
        <p14:creationId xmlns:p14="http://schemas.microsoft.com/office/powerpoint/2010/main" val="3439231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Johnston, our current G.G.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16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391400" cy="452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109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Branch</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000" b="1" dirty="0" smtClean="0"/>
              <a:t>House of Commons </a:t>
            </a:r>
            <a:r>
              <a:rPr lang="en-US" dirty="0" smtClean="0"/>
              <a:t>(Ottawa)</a:t>
            </a:r>
          </a:p>
          <a:p>
            <a:r>
              <a:rPr lang="en-US" dirty="0" smtClean="0"/>
              <a:t>The House is occupied by </a:t>
            </a:r>
            <a:r>
              <a:rPr lang="en-US" b="1" dirty="0" smtClean="0"/>
              <a:t>308</a:t>
            </a:r>
            <a:r>
              <a:rPr lang="en-US" dirty="0" smtClean="0"/>
              <a:t> elected Members of Parliament. (MP)</a:t>
            </a:r>
          </a:p>
          <a:p>
            <a:r>
              <a:rPr lang="en-US" dirty="0" smtClean="0"/>
              <a:t>Each MP represents a riding, or constituency, composed of about </a:t>
            </a:r>
            <a:r>
              <a:rPr lang="en-US" b="1" dirty="0" smtClean="0"/>
              <a:t>100,000</a:t>
            </a:r>
            <a:r>
              <a:rPr lang="en-US" dirty="0" smtClean="0"/>
              <a:t> people.</a:t>
            </a:r>
          </a:p>
          <a:p>
            <a:r>
              <a:rPr lang="en-US" dirty="0" smtClean="0"/>
              <a:t>Usually, MPs belongs to a political party, and when these parties meet privately it is called a </a:t>
            </a:r>
            <a:r>
              <a:rPr lang="en-US" b="1" dirty="0" smtClean="0"/>
              <a:t>caucus</a:t>
            </a:r>
            <a:r>
              <a:rPr lang="en-US" dirty="0" smtClean="0"/>
              <a:t>.</a:t>
            </a:r>
          </a:p>
          <a:p>
            <a:r>
              <a:rPr lang="en-US" dirty="0" smtClean="0"/>
              <a:t>The party with the most MPs, or seats, forms </a:t>
            </a:r>
            <a:r>
              <a:rPr lang="en-US" b="1" dirty="0" smtClean="0"/>
              <a:t>government</a:t>
            </a:r>
            <a:r>
              <a:rPr lang="en-US" dirty="0" smtClean="0"/>
              <a:t>.</a:t>
            </a:r>
          </a:p>
          <a:p>
            <a:r>
              <a:rPr lang="en-US" dirty="0" smtClean="0"/>
              <a:t>The party with the second most numbers of seats is called the </a:t>
            </a:r>
            <a:r>
              <a:rPr lang="en-US" b="1" dirty="0" smtClean="0"/>
              <a:t>official opposition</a:t>
            </a:r>
            <a:r>
              <a:rPr lang="en-US" dirty="0" smtClean="0"/>
              <a:t>, whose job is to scrutinize the actions of government.</a:t>
            </a:r>
          </a:p>
          <a:p>
            <a:r>
              <a:rPr lang="en-US" dirty="0" smtClean="0"/>
              <a:t>The </a:t>
            </a:r>
            <a:r>
              <a:rPr lang="en-US" b="1" dirty="0" smtClean="0"/>
              <a:t>speaker of the house </a:t>
            </a:r>
            <a:r>
              <a:rPr lang="en-US" dirty="0" smtClean="0"/>
              <a:t>is elected by parliament to act as a referee and make sure MPs follow rules of parliamentary etiquette.</a:t>
            </a:r>
          </a:p>
          <a:p>
            <a:r>
              <a:rPr lang="en-US" dirty="0" smtClean="0"/>
              <a:t>Parties usually have a </a:t>
            </a:r>
            <a:r>
              <a:rPr lang="en-US" b="1" dirty="0" smtClean="0"/>
              <a:t>party whip</a:t>
            </a:r>
            <a:r>
              <a:rPr lang="en-US" dirty="0" smtClean="0"/>
              <a:t>, who disciplines rogue MPs who voice opinions that differ from the rest of their party.  </a:t>
            </a:r>
          </a:p>
        </p:txBody>
      </p:sp>
      <p:sp>
        <p:nvSpPr>
          <p:cNvPr id="4" name="Slide Number Placeholder 3"/>
          <p:cNvSpPr>
            <a:spLocks noGrp="1"/>
          </p:cNvSpPr>
          <p:nvPr>
            <p:ph type="sldNum" sz="quarter" idx="12"/>
          </p:nvPr>
        </p:nvSpPr>
        <p:spPr/>
        <p:txBody>
          <a:bodyPr/>
          <a:lstStyle/>
          <a:p>
            <a:fld id="{3EA10328-A832-4CBE-9B28-5FACEAB76782}" type="slidenum">
              <a:rPr lang="en-US" smtClean="0"/>
              <a:t>17</a:t>
            </a:fld>
            <a:endParaRPr lang="en-US"/>
          </a:p>
        </p:txBody>
      </p:sp>
    </p:spTree>
    <p:extLst>
      <p:ext uri="{BB962C8B-B14F-4D97-AF65-F5344CB8AC3E}">
        <p14:creationId xmlns:p14="http://schemas.microsoft.com/office/powerpoint/2010/main" val="422112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of Commons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18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0452"/>
            <a:ext cx="5943600" cy="619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253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of Commons (Lower House)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19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98853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913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How </a:t>
            </a:r>
            <a:r>
              <a:rPr lang="en-US" dirty="0"/>
              <a:t>is Canada's government organized as a representative democracy</a:t>
            </a:r>
            <a:r>
              <a:rPr lang="en-US" dirty="0" smtClean="0"/>
              <a:t>?</a:t>
            </a:r>
          </a:p>
          <a:p>
            <a:pPr marL="0" indent="0">
              <a:buNone/>
            </a:pPr>
            <a:endParaRPr lang="en-US" dirty="0"/>
          </a:p>
          <a:p>
            <a:pPr marL="514350" indent="-514350">
              <a:buFont typeface="+mj-lt"/>
              <a:buAutoNum type="arabicPeriod"/>
            </a:pPr>
            <a:r>
              <a:rPr lang="en-US" dirty="0" smtClean="0"/>
              <a:t>What are the three levels of Canadian government? </a:t>
            </a:r>
          </a:p>
          <a:p>
            <a:pPr marL="514350" indent="-514350">
              <a:buFont typeface="+mj-lt"/>
              <a:buAutoNum type="arabicPeriod"/>
            </a:pPr>
            <a:endParaRPr lang="en-US" dirty="0"/>
          </a:p>
          <a:p>
            <a:pPr marL="514350" indent="-514350">
              <a:buFont typeface="+mj-lt"/>
              <a:buAutoNum type="arabicPeriod"/>
            </a:pPr>
            <a:r>
              <a:rPr lang="en-US" dirty="0" smtClean="0"/>
              <a:t>What are the three branches of Canadian government? </a:t>
            </a:r>
          </a:p>
          <a:p>
            <a:pPr marL="0" indent="0">
              <a:buNone/>
            </a:pPr>
            <a:endParaRPr lang="en-US" dirty="0" smtClean="0"/>
          </a:p>
          <a:p>
            <a:pPr marL="514350" indent="-514350">
              <a:buFont typeface="+mj-lt"/>
              <a:buAutoNum type="arabicPeriod"/>
            </a:pPr>
            <a:r>
              <a:rPr lang="en-US" dirty="0" smtClean="0"/>
              <a:t>What is wrong with the Canadian Senate?</a:t>
            </a:r>
          </a:p>
          <a:p>
            <a:pPr marL="514350" indent="-514350">
              <a:buFont typeface="+mj-lt"/>
              <a:buAutoNum type="arabicPeriod"/>
            </a:pPr>
            <a:endParaRPr lang="en-US" dirty="0"/>
          </a:p>
          <a:p>
            <a:pPr marL="514350" indent="-514350">
              <a:buFont typeface="+mj-lt"/>
              <a:buAutoNum type="arabicPeriod"/>
            </a:pPr>
            <a:r>
              <a:rPr lang="en-US" dirty="0" smtClean="0"/>
              <a:t>What should we do with the senate?</a:t>
            </a:r>
          </a:p>
          <a:p>
            <a:pPr marL="514350" indent="-514350">
              <a:buFont typeface="+mj-lt"/>
              <a:buAutoNum type="arabicPeriod"/>
            </a:pPr>
            <a:endParaRPr lang="en-US" dirty="0"/>
          </a:p>
          <a:p>
            <a:pPr marL="514350" indent="-514350">
              <a:buFont typeface="+mj-lt"/>
              <a:buAutoNum type="arabicPeriod"/>
            </a:pPr>
            <a:r>
              <a:rPr lang="en-US" dirty="0" smtClean="0"/>
              <a:t>How are laws created?</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2</a:t>
            </a:fld>
            <a:endParaRPr lang="en-US"/>
          </a:p>
        </p:txBody>
      </p:sp>
    </p:spTree>
    <p:extLst>
      <p:ext uri="{BB962C8B-B14F-4D97-AF65-F5344CB8AC3E}">
        <p14:creationId xmlns:p14="http://schemas.microsoft.com/office/powerpoint/2010/main" val="1690092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 Building in Ottawa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20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524000"/>
            <a:ext cx="8086725" cy="459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706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Branch</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u="sng" dirty="0" smtClean="0"/>
              <a:t>Senate</a:t>
            </a:r>
          </a:p>
          <a:p>
            <a:r>
              <a:rPr lang="en-US" dirty="0" smtClean="0"/>
              <a:t>Senators are unelected!  They are appointed by the governor general on the recommendation of the prime minister.</a:t>
            </a:r>
          </a:p>
          <a:p>
            <a:r>
              <a:rPr lang="en-US" dirty="0" smtClean="0"/>
              <a:t>Usually, this means that senate appointments are used by the Prime Minister as a way to reward the party faithful, or political patronage.</a:t>
            </a:r>
          </a:p>
          <a:p>
            <a:r>
              <a:rPr lang="en-US" dirty="0" smtClean="0"/>
              <a:t>Once appointed, senators may serve until they are 75 years of age.</a:t>
            </a:r>
          </a:p>
          <a:p>
            <a:r>
              <a:rPr lang="en-US" dirty="0" smtClean="0"/>
              <a:t>The Senate was originally meant to act as a sober second thought, or a means of countering the mood swings of the electorate and the House of Commons.</a:t>
            </a:r>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21</a:t>
            </a:fld>
            <a:endParaRPr lang="en-US"/>
          </a:p>
        </p:txBody>
      </p:sp>
    </p:spTree>
    <p:extLst>
      <p:ext uri="{BB962C8B-B14F-4D97-AF65-F5344CB8AC3E}">
        <p14:creationId xmlns:p14="http://schemas.microsoft.com/office/powerpoint/2010/main" val="2656785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Senate (Upper House)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22</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5638800" cy="448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643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Branch</a:t>
            </a:r>
            <a:endParaRPr lang="en-US" dirty="0"/>
          </a:p>
        </p:txBody>
      </p:sp>
      <p:sp>
        <p:nvSpPr>
          <p:cNvPr id="3" name="Content Placeholder 2"/>
          <p:cNvSpPr>
            <a:spLocks noGrp="1"/>
          </p:cNvSpPr>
          <p:nvPr>
            <p:ph idx="1"/>
          </p:nvPr>
        </p:nvSpPr>
        <p:spPr/>
        <p:txBody>
          <a:bodyPr>
            <a:normAutofit lnSpcReduction="10000"/>
          </a:bodyPr>
          <a:lstStyle/>
          <a:p>
            <a:pPr marL="57150" indent="0">
              <a:buNone/>
            </a:pPr>
            <a:r>
              <a:rPr lang="en-US" dirty="0"/>
              <a:t>This branch executes, or administers, </a:t>
            </a:r>
            <a:r>
              <a:rPr lang="en-US" dirty="0" smtClean="0"/>
              <a:t>government.  In </a:t>
            </a:r>
            <a:r>
              <a:rPr lang="en-US" dirty="0"/>
              <a:t>other words, it carries out the everyday tasks of government</a:t>
            </a:r>
            <a:r>
              <a:rPr lang="en-US" dirty="0" smtClean="0"/>
              <a:t>.</a:t>
            </a:r>
          </a:p>
          <a:p>
            <a:pPr marL="57150" indent="0">
              <a:buNone/>
            </a:pPr>
            <a:endParaRPr lang="en-US" dirty="0"/>
          </a:p>
          <a:p>
            <a:pPr marL="57150" indent="0">
              <a:buNone/>
            </a:pPr>
            <a:r>
              <a:rPr lang="en-US" dirty="0" smtClean="0"/>
              <a:t>It is composed of four parts:</a:t>
            </a:r>
            <a:endParaRPr lang="en-US" dirty="0"/>
          </a:p>
          <a:p>
            <a:pPr lvl="1"/>
            <a:r>
              <a:rPr lang="en-US" dirty="0" smtClean="0"/>
              <a:t>Governor General</a:t>
            </a:r>
          </a:p>
          <a:p>
            <a:pPr lvl="1"/>
            <a:r>
              <a:rPr lang="en-US" dirty="0" smtClean="0"/>
              <a:t>Prime Minister</a:t>
            </a:r>
          </a:p>
          <a:p>
            <a:pPr lvl="1"/>
            <a:r>
              <a:rPr lang="en-US" dirty="0" smtClean="0"/>
              <a:t>Cabinet</a:t>
            </a:r>
          </a:p>
          <a:p>
            <a:pPr lvl="1"/>
            <a:r>
              <a:rPr lang="en-US" dirty="0" smtClean="0"/>
              <a:t>Public Service</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23</a:t>
            </a:fld>
            <a:endParaRPr lang="en-US"/>
          </a:p>
        </p:txBody>
      </p:sp>
    </p:spTree>
    <p:extLst>
      <p:ext uri="{BB962C8B-B14F-4D97-AF65-F5344CB8AC3E}">
        <p14:creationId xmlns:p14="http://schemas.microsoft.com/office/powerpoint/2010/main" val="634491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Branch</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Prime Minister </a:t>
            </a:r>
            <a:r>
              <a:rPr lang="en-US" dirty="0" smtClean="0"/>
              <a:t>(head of government)</a:t>
            </a:r>
          </a:p>
          <a:p>
            <a:r>
              <a:rPr lang="en-US" dirty="0" smtClean="0"/>
              <a:t>The Prime Minister is the leader of the party that holds the most seats in parliament.</a:t>
            </a:r>
          </a:p>
          <a:p>
            <a:r>
              <a:rPr lang="en-US" dirty="0" smtClean="0"/>
              <a:t>Is elected by party members.</a:t>
            </a:r>
          </a:p>
          <a:p>
            <a:r>
              <a:rPr lang="en-US" dirty="0" smtClean="0"/>
              <a:t>Names new judges.</a:t>
            </a:r>
          </a:p>
          <a:p>
            <a:r>
              <a:rPr lang="en-US" dirty="0" smtClean="0"/>
              <a:t>Names new senators.</a:t>
            </a:r>
          </a:p>
          <a:p>
            <a:r>
              <a:rPr lang="en-US" dirty="0" smtClean="0"/>
              <a:t>Chooses cabinet members</a:t>
            </a:r>
          </a:p>
          <a:p>
            <a:r>
              <a:rPr lang="en-US" dirty="0" smtClean="0"/>
              <a:t>Has the final say in creating policies of the government in power.</a:t>
            </a:r>
          </a:p>
          <a:p>
            <a:r>
              <a:rPr lang="en-US" dirty="0" smtClean="0"/>
              <a:t>Explains the goals of the ruling party.</a:t>
            </a:r>
          </a:p>
          <a:p>
            <a:r>
              <a:rPr lang="en-US" dirty="0" smtClean="0"/>
              <a:t>Represents Canada abroad.</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24</a:t>
            </a:fld>
            <a:endParaRPr lang="en-US"/>
          </a:p>
        </p:txBody>
      </p:sp>
    </p:spTree>
    <p:extLst>
      <p:ext uri="{BB962C8B-B14F-4D97-AF65-F5344CB8AC3E}">
        <p14:creationId xmlns:p14="http://schemas.microsoft.com/office/powerpoint/2010/main" val="20528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Branch</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Cabinet</a:t>
            </a:r>
          </a:p>
          <a:p>
            <a:r>
              <a:rPr lang="en-US" dirty="0" smtClean="0"/>
              <a:t>Made up of MPs who are chosen by the PM.</a:t>
            </a:r>
          </a:p>
          <a:p>
            <a:r>
              <a:rPr lang="en-US" dirty="0" smtClean="0"/>
              <a:t>Usually each cabinet member has a designation</a:t>
            </a:r>
            <a:r>
              <a:rPr lang="en-US" dirty="0"/>
              <a:t>.</a:t>
            </a:r>
            <a:r>
              <a:rPr lang="en-US" dirty="0" smtClean="0"/>
              <a:t> (</a:t>
            </a:r>
            <a:r>
              <a:rPr lang="en-US" dirty="0" err="1" smtClean="0"/>
              <a:t>ie</a:t>
            </a:r>
            <a:r>
              <a:rPr lang="en-US" dirty="0" smtClean="0"/>
              <a:t>. Minister of Defense, Minister of Justice, etc.)</a:t>
            </a:r>
          </a:p>
          <a:p>
            <a:r>
              <a:rPr lang="en-US" dirty="0" smtClean="0"/>
              <a:t>Each cabinet minister employs and relies heavily on a large support staff.</a:t>
            </a:r>
          </a:p>
          <a:p>
            <a:r>
              <a:rPr lang="en-US" dirty="0" smtClean="0"/>
              <a:t>In the end, however, the cabinet members must follow the wishes of the party.  (cabinet solidarity)</a:t>
            </a:r>
          </a:p>
          <a:p>
            <a:r>
              <a:rPr lang="en-US" dirty="0" smtClean="0"/>
              <a:t>If not, then they can be booted from cabinet, and possibly the party, by the party whip.</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25</a:t>
            </a:fld>
            <a:endParaRPr lang="en-US"/>
          </a:p>
        </p:txBody>
      </p:sp>
    </p:spTree>
    <p:extLst>
      <p:ext uri="{BB962C8B-B14F-4D97-AF65-F5344CB8AC3E}">
        <p14:creationId xmlns:p14="http://schemas.microsoft.com/office/powerpoint/2010/main" val="3581235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Branch</a:t>
            </a:r>
            <a:endParaRPr lang="en-US" dirty="0"/>
          </a:p>
        </p:txBody>
      </p:sp>
      <p:sp>
        <p:nvSpPr>
          <p:cNvPr id="3" name="Content Placeholder 2"/>
          <p:cNvSpPr>
            <a:spLocks noGrp="1"/>
          </p:cNvSpPr>
          <p:nvPr>
            <p:ph idx="1"/>
          </p:nvPr>
        </p:nvSpPr>
        <p:spPr/>
        <p:txBody>
          <a:bodyPr/>
          <a:lstStyle/>
          <a:p>
            <a:pPr marL="0" indent="0">
              <a:buNone/>
            </a:pPr>
            <a:r>
              <a:rPr lang="en-US" b="1" dirty="0" smtClean="0"/>
              <a:t>The Public Service (civil service)</a:t>
            </a:r>
          </a:p>
          <a:p>
            <a:r>
              <a:rPr lang="en-US" dirty="0" smtClean="0"/>
              <a:t>A group of permanent employees who perform the ongoing business of government.</a:t>
            </a:r>
          </a:p>
          <a:p>
            <a:r>
              <a:rPr lang="en-US" dirty="0" smtClean="0"/>
              <a:t>Public servants work as teachers, judges, Tax collectors, garbage collectors, Canada Post workers, etc.</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26</a:t>
            </a:fld>
            <a:endParaRPr lang="en-US"/>
          </a:p>
        </p:txBody>
      </p:sp>
    </p:spTree>
    <p:extLst>
      <p:ext uri="{BB962C8B-B14F-4D97-AF65-F5344CB8AC3E}">
        <p14:creationId xmlns:p14="http://schemas.microsoft.com/office/powerpoint/2010/main" val="1713699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Judicial Branch</a:t>
            </a:r>
            <a:endParaRPr lang="en-US" b="1" dirty="0"/>
          </a:p>
        </p:txBody>
      </p:sp>
      <p:sp>
        <p:nvSpPr>
          <p:cNvPr id="3" name="Content Placeholder 2"/>
          <p:cNvSpPr>
            <a:spLocks noGrp="1"/>
          </p:cNvSpPr>
          <p:nvPr>
            <p:ph idx="1"/>
          </p:nvPr>
        </p:nvSpPr>
        <p:spPr/>
        <p:txBody>
          <a:bodyPr>
            <a:normAutofit/>
          </a:bodyPr>
          <a:lstStyle/>
          <a:p>
            <a:r>
              <a:rPr lang="en-US" dirty="0"/>
              <a:t>This branch interprets and applies the </a:t>
            </a:r>
            <a:r>
              <a:rPr lang="en-US" dirty="0" smtClean="0"/>
              <a:t>laws that are created by parliament. </a:t>
            </a:r>
          </a:p>
          <a:p>
            <a:r>
              <a:rPr lang="en-US" dirty="0" smtClean="0"/>
              <a:t>It </a:t>
            </a:r>
            <a:r>
              <a:rPr lang="en-US" dirty="0"/>
              <a:t>includes judges and the courts and operates independently from the other branches of government</a:t>
            </a:r>
            <a:r>
              <a:rPr lang="en-US" dirty="0" smtClean="0"/>
              <a:t>.</a:t>
            </a:r>
          </a:p>
          <a:p>
            <a:r>
              <a:rPr lang="en-US" dirty="0" smtClean="0"/>
              <a:t>The supreme court of Canada is the highest court in Canada, and it has the final say on all legal questions in the country.</a:t>
            </a:r>
          </a:p>
        </p:txBody>
      </p:sp>
      <p:sp>
        <p:nvSpPr>
          <p:cNvPr id="4" name="Slide Number Placeholder 3"/>
          <p:cNvSpPr>
            <a:spLocks noGrp="1"/>
          </p:cNvSpPr>
          <p:nvPr>
            <p:ph type="sldNum" sz="quarter" idx="12"/>
          </p:nvPr>
        </p:nvSpPr>
        <p:spPr/>
        <p:txBody>
          <a:bodyPr/>
          <a:lstStyle/>
          <a:p>
            <a:fld id="{3EA10328-A832-4CBE-9B28-5FACEAB76782}" type="slidenum">
              <a:rPr lang="en-US" smtClean="0"/>
              <a:t>27</a:t>
            </a:fld>
            <a:endParaRPr lang="en-US"/>
          </a:p>
        </p:txBody>
      </p:sp>
    </p:spTree>
    <p:extLst>
      <p:ext uri="{BB962C8B-B14F-4D97-AF65-F5344CB8AC3E}">
        <p14:creationId xmlns:p14="http://schemas.microsoft.com/office/powerpoint/2010/main" val="3828036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Judicial Branch</a:t>
            </a:r>
            <a:endParaRPr lang="en-US" b="1" dirty="0"/>
          </a:p>
        </p:txBody>
      </p:sp>
      <p:sp>
        <p:nvSpPr>
          <p:cNvPr id="3" name="Content Placeholder 2"/>
          <p:cNvSpPr>
            <a:spLocks noGrp="1"/>
          </p:cNvSpPr>
          <p:nvPr>
            <p:ph idx="1"/>
          </p:nvPr>
        </p:nvSpPr>
        <p:spPr>
          <a:xfrm>
            <a:off x="609600" y="1600200"/>
            <a:ext cx="8229600" cy="4525963"/>
          </a:xfrm>
        </p:spPr>
        <p:txBody>
          <a:bodyPr>
            <a:normAutofit fontScale="92500"/>
          </a:bodyPr>
          <a:lstStyle/>
          <a:p>
            <a:pPr marL="0" indent="0">
              <a:buNone/>
            </a:pPr>
            <a:r>
              <a:rPr lang="en-US" b="1" dirty="0" smtClean="0"/>
              <a:t>The Supreme Court of Canada</a:t>
            </a:r>
          </a:p>
          <a:p>
            <a:r>
              <a:rPr lang="en-US" dirty="0" smtClean="0"/>
              <a:t>The </a:t>
            </a:r>
            <a:r>
              <a:rPr lang="en-US" dirty="0"/>
              <a:t>supreme Court has nine judges from four regions of Canada</a:t>
            </a:r>
            <a:r>
              <a:rPr lang="en-US" dirty="0" smtClean="0"/>
              <a:t>.</a:t>
            </a:r>
          </a:p>
          <a:p>
            <a:pPr lvl="1"/>
            <a:r>
              <a:rPr lang="en-US" dirty="0" smtClean="0"/>
              <a:t>Three from Quebec</a:t>
            </a:r>
          </a:p>
          <a:p>
            <a:pPr lvl="1"/>
            <a:r>
              <a:rPr lang="en-US" dirty="0" smtClean="0"/>
              <a:t>Three from Ontario</a:t>
            </a:r>
          </a:p>
          <a:p>
            <a:pPr lvl="1"/>
            <a:r>
              <a:rPr lang="en-US" dirty="0" smtClean="0"/>
              <a:t>Two from Western Canada</a:t>
            </a:r>
          </a:p>
          <a:p>
            <a:pPr lvl="1"/>
            <a:r>
              <a:rPr lang="en-US" dirty="0" smtClean="0"/>
              <a:t>One from the Maritimes</a:t>
            </a:r>
            <a:endParaRPr lang="en-US" dirty="0"/>
          </a:p>
          <a:p>
            <a:r>
              <a:rPr lang="en-US" dirty="0" smtClean="0"/>
              <a:t>When </a:t>
            </a:r>
            <a:r>
              <a:rPr lang="en-US" dirty="0"/>
              <a:t>a Supreme court judge retires, he is replaced by a judge chosen by the Prime Minister.</a:t>
            </a:r>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28</a:t>
            </a:fld>
            <a:endParaRPr lang="en-US"/>
          </a:p>
        </p:txBody>
      </p:sp>
    </p:spTree>
    <p:extLst>
      <p:ext uri="{BB962C8B-B14F-4D97-AF65-F5344CB8AC3E}">
        <p14:creationId xmlns:p14="http://schemas.microsoft.com/office/powerpoint/2010/main" val="2125768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problems might arise from having the Prime Minister appoint Supreme Court Judges?</a:t>
            </a:r>
          </a:p>
          <a:p>
            <a:r>
              <a:rPr lang="en-US" dirty="0" smtClean="0"/>
              <a:t>What alternative might there be to this?</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29</a:t>
            </a:fld>
            <a:endParaRPr lang="en-US"/>
          </a:p>
        </p:txBody>
      </p:sp>
    </p:spTree>
    <p:extLst>
      <p:ext uri="{BB962C8B-B14F-4D97-AF65-F5344CB8AC3E}">
        <p14:creationId xmlns:p14="http://schemas.microsoft.com/office/powerpoint/2010/main" val="251458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Forms of Democracy:</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REPRESENTATIVE DEMOCRACY</a:t>
            </a:r>
            <a:r>
              <a:rPr lang="en-US" dirty="0" smtClean="0"/>
              <a:t>: A form of government in which the people (electorate) choose a representative to voice their concerns and desires in government.</a:t>
            </a:r>
          </a:p>
          <a:p>
            <a:pPr lvl="1"/>
            <a:r>
              <a:rPr lang="en-US" dirty="0" smtClean="0"/>
              <a:t>We trust in our politicians to make decisions that benefit us, the voters. </a:t>
            </a:r>
          </a:p>
          <a:p>
            <a:endParaRPr lang="en-US" dirty="0"/>
          </a:p>
          <a:p>
            <a:r>
              <a:rPr lang="en-US" b="1" u="sng" dirty="0" smtClean="0"/>
              <a:t>DIRECT DEMOCRACY</a:t>
            </a:r>
            <a:r>
              <a:rPr lang="en-US" dirty="0" smtClean="0"/>
              <a:t>: Each citizen participates directly in government decisions.  (</a:t>
            </a:r>
            <a:r>
              <a:rPr lang="en-US" dirty="0" err="1" smtClean="0"/>
              <a:t>ie</a:t>
            </a:r>
            <a:r>
              <a:rPr lang="en-US" dirty="0" smtClean="0"/>
              <a:t>. Referendums)</a:t>
            </a:r>
          </a:p>
          <a:p>
            <a:pPr lvl="1"/>
            <a:r>
              <a:rPr lang="en-US" dirty="0" smtClean="0"/>
              <a:t>These are far more common in the United States.  For example, </a:t>
            </a:r>
            <a:r>
              <a:rPr lang="en-US" u="sng" dirty="0" smtClean="0"/>
              <a:t>Vote “YES” on Bill 522.  </a:t>
            </a:r>
            <a:r>
              <a:rPr lang="en-US" dirty="0" smtClean="0"/>
              <a:t>However, occasionally we see direct democracy in Canada.  The HST referendum, for example.</a:t>
            </a:r>
            <a:endParaRPr lang="en-US" u="sng" dirty="0" smtClean="0"/>
          </a:p>
        </p:txBody>
      </p:sp>
      <p:sp>
        <p:nvSpPr>
          <p:cNvPr id="4" name="Slide Number Placeholder 3"/>
          <p:cNvSpPr>
            <a:spLocks noGrp="1"/>
          </p:cNvSpPr>
          <p:nvPr>
            <p:ph type="sldNum" sz="quarter" idx="12"/>
          </p:nvPr>
        </p:nvSpPr>
        <p:spPr/>
        <p:txBody>
          <a:bodyPr/>
          <a:lstStyle/>
          <a:p>
            <a:fld id="{3EA10328-A832-4CBE-9B28-5FACEAB76782}" type="slidenum">
              <a:rPr lang="en-US" smtClean="0"/>
              <a:t>3</a:t>
            </a:fld>
            <a:endParaRPr lang="en-US"/>
          </a:p>
        </p:txBody>
      </p:sp>
    </p:spTree>
    <p:extLst>
      <p:ext uri="{BB962C8B-B14F-4D97-AF65-F5344CB8AC3E}">
        <p14:creationId xmlns:p14="http://schemas.microsoft.com/office/powerpoint/2010/main" val="265035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of Canada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30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905000"/>
            <a:ext cx="707571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111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of Canada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31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5105400" cy="417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974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lstStyle/>
          <a:p>
            <a:r>
              <a:rPr lang="en-US" dirty="0"/>
              <a:t>Create two charts to visually </a:t>
            </a:r>
            <a:r>
              <a:rPr lang="en-US" dirty="0" smtClean="0"/>
              <a:t>demonstrate: </a:t>
            </a:r>
          </a:p>
          <a:p>
            <a:pPr marL="914400" lvl="1" indent="-514350">
              <a:buFont typeface="+mj-lt"/>
              <a:buAutoNum type="alphaLcParenR"/>
            </a:pPr>
            <a:r>
              <a:rPr lang="en-US" dirty="0" smtClean="0"/>
              <a:t>the </a:t>
            </a:r>
            <a:r>
              <a:rPr lang="en-US" dirty="0"/>
              <a:t>three levels of government, and </a:t>
            </a:r>
            <a:endParaRPr lang="en-US" dirty="0" smtClean="0"/>
          </a:p>
          <a:p>
            <a:pPr marL="914400" lvl="1" indent="-514350">
              <a:buFont typeface="+mj-lt"/>
              <a:buAutoNum type="alphaLcParenR"/>
            </a:pPr>
            <a:r>
              <a:rPr lang="en-US" dirty="0" smtClean="0"/>
              <a:t>the </a:t>
            </a:r>
            <a:r>
              <a:rPr lang="en-US" dirty="0"/>
              <a:t>three branches of government.  </a:t>
            </a:r>
            <a:endParaRPr lang="en-US" dirty="0" smtClean="0"/>
          </a:p>
          <a:p>
            <a:pPr marL="914400" lvl="1" indent="-514350">
              <a:buFont typeface="+mj-lt"/>
              <a:buAutoNum type="alphaLcParenR"/>
            </a:pPr>
            <a:endParaRPr lang="en-US" dirty="0"/>
          </a:p>
          <a:p>
            <a:pPr marL="0" indent="0">
              <a:buNone/>
            </a:pPr>
            <a:r>
              <a:rPr lang="en-US" dirty="0" smtClean="0"/>
              <a:t>Be </a:t>
            </a:r>
            <a:r>
              <a:rPr lang="en-US" dirty="0"/>
              <a:t>sure to include a </a:t>
            </a:r>
            <a:r>
              <a:rPr lang="en-US" dirty="0" smtClean="0"/>
              <a:t>short description with </a:t>
            </a:r>
            <a:r>
              <a:rPr lang="en-US" dirty="0"/>
              <a:t>each </a:t>
            </a:r>
            <a:r>
              <a:rPr lang="en-US" dirty="0" smtClean="0"/>
              <a:t>branch, level, and position.</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32</a:t>
            </a:fld>
            <a:endParaRPr lang="en-US"/>
          </a:p>
        </p:txBody>
      </p:sp>
    </p:spTree>
    <p:extLst>
      <p:ext uri="{BB962C8B-B14F-4D97-AF65-F5344CB8AC3E}">
        <p14:creationId xmlns:p14="http://schemas.microsoft.com/office/powerpoint/2010/main" val="2406593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33</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7029450" cy="56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14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What are the three branches government in Canada?</a:t>
            </a:r>
          </a:p>
          <a:p>
            <a:r>
              <a:rPr lang="en-US" dirty="0" smtClean="0"/>
              <a:t>What is the difference between the Executive and Legislative branch?</a:t>
            </a:r>
          </a:p>
          <a:p>
            <a:r>
              <a:rPr lang="en-US" dirty="0" smtClean="0"/>
              <a:t>What is the Supreme Court of Canada’s Role?</a:t>
            </a:r>
          </a:p>
          <a:p>
            <a:r>
              <a:rPr lang="en-US" dirty="0" smtClean="0"/>
              <a:t>Who chooses the Supreme Court Judges?</a:t>
            </a:r>
          </a:p>
          <a:p>
            <a:pPr marL="0" indent="0">
              <a:buNone/>
            </a:pP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34</a:t>
            </a:fld>
            <a:endParaRPr lang="en-US"/>
          </a:p>
        </p:txBody>
      </p:sp>
    </p:spTree>
    <p:extLst>
      <p:ext uri="{BB962C8B-B14F-4D97-AF65-F5344CB8AC3E}">
        <p14:creationId xmlns:p14="http://schemas.microsoft.com/office/powerpoint/2010/main" val="3220398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Laws Created?</a:t>
            </a:r>
            <a:endParaRPr lang="en-US" dirty="0"/>
          </a:p>
        </p:txBody>
      </p:sp>
      <p:sp>
        <p:nvSpPr>
          <p:cNvPr id="3" name="Content Placeholder 2"/>
          <p:cNvSpPr>
            <a:spLocks noGrp="1"/>
          </p:cNvSpPr>
          <p:nvPr>
            <p:ph idx="1"/>
          </p:nvPr>
        </p:nvSpPr>
        <p:spPr/>
        <p:txBody>
          <a:bodyPr/>
          <a:lstStyle/>
          <a:p>
            <a:r>
              <a:rPr lang="en-US" dirty="0" smtClean="0"/>
              <a:t>Who decides what ideas become official laws?</a:t>
            </a:r>
          </a:p>
          <a:p>
            <a:r>
              <a:rPr lang="en-US" dirty="0" smtClean="0"/>
              <a:t>What is the process that must be followed to assure that these laws are good ones?</a:t>
            </a:r>
          </a:p>
          <a:p>
            <a:r>
              <a:rPr lang="en-US" dirty="0" smtClean="0"/>
              <a:t>Why is the process so lengthy?</a:t>
            </a:r>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35</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038600"/>
            <a:ext cx="2419350" cy="252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869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5400" dirty="0" smtClean="0"/>
              <a:t>What is the difference between a “bill” and a “law”?</a:t>
            </a:r>
          </a:p>
          <a:p>
            <a:pPr marL="0" indent="0">
              <a:buNone/>
            </a:pP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36</a:t>
            </a:fld>
            <a:endParaRPr lang="en-US"/>
          </a:p>
        </p:txBody>
      </p:sp>
    </p:spTree>
    <p:extLst>
      <p:ext uri="{BB962C8B-B14F-4D97-AF65-F5344CB8AC3E}">
        <p14:creationId xmlns:p14="http://schemas.microsoft.com/office/powerpoint/2010/main" val="1742984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37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1000"/>
            <a:ext cx="3714750" cy="551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836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a Law</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1. FIRST </a:t>
            </a:r>
            <a:r>
              <a:rPr lang="en-US" dirty="0"/>
              <a:t>READING</a:t>
            </a:r>
          </a:p>
          <a:p>
            <a:endParaRPr lang="en-US" dirty="0"/>
          </a:p>
          <a:p>
            <a:r>
              <a:rPr lang="en-US" dirty="0"/>
              <a:t>Any idea for a new law or a change to current law is written down. The idea is now called a </a:t>
            </a:r>
            <a:r>
              <a:rPr lang="en-US" b="1" dirty="0"/>
              <a:t>bill</a:t>
            </a:r>
            <a:r>
              <a:rPr lang="en-US" dirty="0"/>
              <a:t>. The bill is printed and read in the House it is starting from</a:t>
            </a:r>
            <a:r>
              <a:rPr lang="en-US" dirty="0" smtClean="0"/>
              <a:t>.  </a:t>
            </a:r>
          </a:p>
          <a:p>
            <a:r>
              <a:rPr lang="en-US" dirty="0" smtClean="0"/>
              <a:t>Bills are usually introduced by cabinet ministers.  If not, then they are called </a:t>
            </a:r>
            <a:r>
              <a:rPr lang="en-US" b="1" dirty="0" smtClean="0"/>
              <a:t>Private Member’s Bills.</a:t>
            </a:r>
          </a:p>
          <a:p>
            <a:r>
              <a:rPr lang="en-US" dirty="0" smtClean="0"/>
              <a:t>There is </a:t>
            </a:r>
            <a:r>
              <a:rPr lang="en-US" b="1" dirty="0" smtClean="0"/>
              <a:t>no real debate </a:t>
            </a:r>
            <a:r>
              <a:rPr lang="en-US" dirty="0" smtClean="0"/>
              <a:t>at this stage.  The first reading is a formality.</a:t>
            </a:r>
          </a:p>
          <a:p>
            <a:r>
              <a:rPr lang="en-US" dirty="0" smtClean="0"/>
              <a:t>If the bill starts in the House of Commons, it is a </a:t>
            </a:r>
            <a:r>
              <a:rPr lang="en-US" b="1" dirty="0" smtClean="0"/>
              <a:t>C-Bill</a:t>
            </a:r>
            <a:r>
              <a:rPr lang="en-US" dirty="0" smtClean="0"/>
              <a:t>.</a:t>
            </a:r>
          </a:p>
          <a:p>
            <a:r>
              <a:rPr lang="en-US" dirty="0" smtClean="0"/>
              <a:t>If it starts in the Senate it is an </a:t>
            </a:r>
            <a:r>
              <a:rPr lang="en-US" b="1" dirty="0" smtClean="0"/>
              <a:t>S-Bill</a:t>
            </a:r>
            <a:endParaRPr lang="en-US" b="1" dirty="0"/>
          </a:p>
        </p:txBody>
      </p:sp>
      <p:sp>
        <p:nvSpPr>
          <p:cNvPr id="4" name="Slide Number Placeholder 3"/>
          <p:cNvSpPr>
            <a:spLocks noGrp="1"/>
          </p:cNvSpPr>
          <p:nvPr>
            <p:ph type="sldNum" sz="quarter" idx="12"/>
          </p:nvPr>
        </p:nvSpPr>
        <p:spPr/>
        <p:txBody>
          <a:bodyPr/>
          <a:lstStyle/>
          <a:p>
            <a:fld id="{3EA10328-A832-4CBE-9B28-5FACEAB76782}" type="slidenum">
              <a:rPr lang="en-US" smtClean="0"/>
              <a:t>38</a:t>
            </a:fld>
            <a:endParaRPr lang="en-US"/>
          </a:p>
        </p:txBody>
      </p:sp>
    </p:spTree>
    <p:extLst>
      <p:ext uri="{BB962C8B-B14F-4D97-AF65-F5344CB8AC3E}">
        <p14:creationId xmlns:p14="http://schemas.microsoft.com/office/powerpoint/2010/main" val="2069852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Law</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2. </a:t>
            </a:r>
            <a:r>
              <a:rPr lang="en-US" dirty="0" smtClean="0"/>
              <a:t>SECOND </a:t>
            </a:r>
            <a:r>
              <a:rPr lang="en-US" dirty="0"/>
              <a:t>READING</a:t>
            </a:r>
          </a:p>
          <a:p>
            <a:pPr marL="0" indent="0">
              <a:buNone/>
            </a:pPr>
            <a:endParaRPr lang="en-US" dirty="0"/>
          </a:p>
          <a:p>
            <a:r>
              <a:rPr lang="en-US" dirty="0"/>
              <a:t>The bill is given a Second Reading in the House it is starting </a:t>
            </a:r>
            <a:r>
              <a:rPr lang="en-US" dirty="0" smtClean="0"/>
              <a:t>from.</a:t>
            </a:r>
          </a:p>
          <a:p>
            <a:r>
              <a:rPr lang="en-US" dirty="0" smtClean="0"/>
              <a:t>At this point, parliamentarians </a:t>
            </a:r>
            <a:r>
              <a:rPr lang="en-US" b="1" dirty="0"/>
              <a:t>debate the idea behind the bill. </a:t>
            </a:r>
            <a:endParaRPr lang="en-US" b="1" dirty="0" smtClean="0"/>
          </a:p>
          <a:p>
            <a:r>
              <a:rPr lang="en-US" dirty="0" smtClean="0"/>
              <a:t>They </a:t>
            </a:r>
            <a:r>
              <a:rPr lang="en-US" dirty="0"/>
              <a:t>consider questions such as, </a:t>
            </a:r>
            <a:r>
              <a:rPr lang="en-US" b="1" dirty="0"/>
              <a:t>“Is the idea behind the bill good?” “Does it meet people’s needs?” “Who will be affected by this bill?” </a:t>
            </a:r>
            <a:endParaRPr lang="en-US" b="1" dirty="0" smtClean="0"/>
          </a:p>
          <a:p>
            <a:r>
              <a:rPr lang="en-US" dirty="0" smtClean="0"/>
              <a:t>If </a:t>
            </a:r>
            <a:r>
              <a:rPr lang="en-US" dirty="0"/>
              <a:t>the </a:t>
            </a:r>
            <a:r>
              <a:rPr lang="en-US" b="1" dirty="0"/>
              <a:t>House votes for the bill and it passes this stage</a:t>
            </a:r>
            <a:r>
              <a:rPr lang="en-US" dirty="0"/>
              <a:t>, </a:t>
            </a:r>
            <a:r>
              <a:rPr lang="en-US" b="1" dirty="0"/>
              <a:t>it goes to a committee of the House</a:t>
            </a:r>
            <a:r>
              <a:rPr lang="en-US" dirty="0"/>
              <a:t>, which usually meets in a smaller committee room outside the Chamber.</a:t>
            </a:r>
          </a:p>
        </p:txBody>
      </p:sp>
      <p:sp>
        <p:nvSpPr>
          <p:cNvPr id="4" name="Slide Number Placeholder 3"/>
          <p:cNvSpPr>
            <a:spLocks noGrp="1"/>
          </p:cNvSpPr>
          <p:nvPr>
            <p:ph type="sldNum" sz="quarter" idx="12"/>
          </p:nvPr>
        </p:nvSpPr>
        <p:spPr/>
        <p:txBody>
          <a:bodyPr/>
          <a:lstStyle/>
          <a:p>
            <a:fld id="{3EA10328-A832-4CBE-9B28-5FACEAB76782}" type="slidenum">
              <a:rPr lang="en-US" smtClean="0"/>
              <a:t>39</a:t>
            </a:fld>
            <a:endParaRPr lang="en-US"/>
          </a:p>
        </p:txBody>
      </p:sp>
    </p:spTree>
    <p:extLst>
      <p:ext uri="{BB962C8B-B14F-4D97-AF65-F5344CB8AC3E}">
        <p14:creationId xmlns:p14="http://schemas.microsoft.com/office/powerpoint/2010/main" val="4140258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 the following Questions in your Workbook</a:t>
            </a:r>
            <a:endParaRPr lang="en-US" dirty="0"/>
          </a:p>
        </p:txBody>
      </p:sp>
      <p:sp>
        <p:nvSpPr>
          <p:cNvPr id="3" name="Content Placeholder 2"/>
          <p:cNvSpPr>
            <a:spLocks noGrp="1"/>
          </p:cNvSpPr>
          <p:nvPr>
            <p:ph idx="1"/>
          </p:nvPr>
        </p:nvSpPr>
        <p:spPr/>
        <p:txBody>
          <a:bodyPr/>
          <a:lstStyle/>
          <a:p>
            <a:r>
              <a:rPr lang="en-US" dirty="0"/>
              <a:t>What advantages might there be to having a direct democracy over a representative democracy</a:t>
            </a:r>
            <a:r>
              <a:rPr lang="en-US" dirty="0" smtClean="0"/>
              <a:t>?</a:t>
            </a:r>
          </a:p>
          <a:p>
            <a:r>
              <a:rPr lang="en-US" dirty="0"/>
              <a:t>What disadvantage might there be to having a direct democracy over a representative democracy?</a:t>
            </a:r>
            <a:br>
              <a:rPr lang="en-US" dirty="0"/>
            </a:br>
            <a:r>
              <a:rPr lang="en-US" dirty="0"/>
              <a:t/>
            </a:r>
            <a:br>
              <a:rPr lang="en-US" dirty="0"/>
            </a:br>
            <a:endParaRPr lang="en-US" dirty="0" smtClean="0"/>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4</a:t>
            </a:fld>
            <a:endParaRPr lang="en-US"/>
          </a:p>
        </p:txBody>
      </p:sp>
    </p:spTree>
    <p:extLst>
      <p:ext uri="{BB962C8B-B14F-4D97-AF65-F5344CB8AC3E}">
        <p14:creationId xmlns:p14="http://schemas.microsoft.com/office/powerpoint/2010/main" val="2640425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Law</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3.  </a:t>
            </a:r>
            <a:r>
              <a:rPr lang="en-US" dirty="0"/>
              <a:t>COMMITTEE STAGE</a:t>
            </a:r>
          </a:p>
          <a:p>
            <a:endParaRPr lang="en-US" dirty="0"/>
          </a:p>
          <a:p>
            <a:r>
              <a:rPr lang="en-US" dirty="0"/>
              <a:t>At the Committee Stage, the </a:t>
            </a:r>
            <a:r>
              <a:rPr lang="en-US" b="1" dirty="0"/>
              <a:t>bill is studied carefully</a:t>
            </a:r>
            <a:r>
              <a:rPr lang="en-US" dirty="0"/>
              <a:t>. </a:t>
            </a:r>
            <a:endParaRPr lang="en-US" dirty="0" smtClean="0"/>
          </a:p>
          <a:p>
            <a:r>
              <a:rPr lang="en-US" dirty="0" smtClean="0"/>
              <a:t>Committee </a:t>
            </a:r>
            <a:r>
              <a:rPr lang="en-US" dirty="0"/>
              <a:t>members hold hearings or special meetings where different people inside and outside government can </a:t>
            </a:r>
            <a:r>
              <a:rPr lang="en-US" b="1" dirty="0"/>
              <a:t>make comments about the bill</a:t>
            </a:r>
            <a:r>
              <a:rPr lang="en-US" dirty="0"/>
              <a:t>. </a:t>
            </a:r>
            <a:endParaRPr lang="en-US" dirty="0" smtClean="0"/>
          </a:p>
          <a:p>
            <a:r>
              <a:rPr lang="en-US" dirty="0" smtClean="0"/>
              <a:t>The </a:t>
            </a:r>
            <a:r>
              <a:rPr lang="en-US" dirty="0"/>
              <a:t>committee can ask for government officials and experts, or witnesses, to </a:t>
            </a:r>
            <a:r>
              <a:rPr lang="en-US" b="1" dirty="0"/>
              <a:t>come and answer questions</a:t>
            </a:r>
            <a:r>
              <a:rPr lang="en-US" dirty="0" smtClean="0"/>
              <a:t>.</a:t>
            </a:r>
          </a:p>
          <a:p>
            <a:r>
              <a:rPr lang="en-US" dirty="0" smtClean="0"/>
              <a:t> </a:t>
            </a:r>
            <a:r>
              <a:rPr lang="en-US" dirty="0"/>
              <a:t>The committee can </a:t>
            </a:r>
            <a:r>
              <a:rPr lang="en-US" b="1" dirty="0"/>
              <a:t>suggest changes or amendments to the bill when it gives its report to the House</a:t>
            </a:r>
            <a:r>
              <a:rPr lang="en-US" dirty="0"/>
              <a:t>.</a:t>
            </a:r>
          </a:p>
        </p:txBody>
      </p:sp>
      <p:sp>
        <p:nvSpPr>
          <p:cNvPr id="4" name="Slide Number Placeholder 3"/>
          <p:cNvSpPr>
            <a:spLocks noGrp="1"/>
          </p:cNvSpPr>
          <p:nvPr>
            <p:ph type="sldNum" sz="quarter" idx="12"/>
          </p:nvPr>
        </p:nvSpPr>
        <p:spPr/>
        <p:txBody>
          <a:bodyPr/>
          <a:lstStyle/>
          <a:p>
            <a:fld id="{3EA10328-A832-4CBE-9B28-5FACEAB76782}" type="slidenum">
              <a:rPr lang="en-US" smtClean="0"/>
              <a:t>40</a:t>
            </a:fld>
            <a:endParaRPr lang="en-US"/>
          </a:p>
        </p:txBody>
      </p:sp>
    </p:spTree>
    <p:extLst>
      <p:ext uri="{BB962C8B-B14F-4D97-AF65-F5344CB8AC3E}">
        <p14:creationId xmlns:p14="http://schemas.microsoft.com/office/powerpoint/2010/main" val="1799335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a Law</a:t>
            </a:r>
            <a:endParaRPr lang="en-US" dirty="0"/>
          </a:p>
        </p:txBody>
      </p:sp>
      <p:sp>
        <p:nvSpPr>
          <p:cNvPr id="3" name="Content Placeholder 2"/>
          <p:cNvSpPr>
            <a:spLocks noGrp="1"/>
          </p:cNvSpPr>
          <p:nvPr>
            <p:ph idx="1"/>
          </p:nvPr>
        </p:nvSpPr>
        <p:spPr/>
        <p:txBody>
          <a:bodyPr/>
          <a:lstStyle/>
          <a:p>
            <a:pPr marL="0" indent="0">
              <a:buNone/>
            </a:pPr>
            <a:r>
              <a:rPr lang="en-US" dirty="0" smtClean="0"/>
              <a:t>4. REPORT STAGE</a:t>
            </a:r>
            <a:endParaRPr lang="en-US" dirty="0"/>
          </a:p>
          <a:p>
            <a:r>
              <a:rPr lang="en-US" dirty="0"/>
              <a:t>At the Report Stage, the committee reports the bill back to the House. </a:t>
            </a:r>
            <a:endParaRPr lang="en-US" dirty="0" smtClean="0"/>
          </a:p>
          <a:p>
            <a:r>
              <a:rPr lang="en-US" dirty="0" smtClean="0"/>
              <a:t>All </a:t>
            </a:r>
            <a:r>
              <a:rPr lang="en-US" dirty="0"/>
              <a:t>parliamentarians can then debate it. </a:t>
            </a:r>
            <a:endParaRPr lang="en-US" dirty="0" smtClean="0"/>
          </a:p>
          <a:p>
            <a:r>
              <a:rPr lang="en-US" dirty="0" smtClean="0"/>
              <a:t>During </a:t>
            </a:r>
            <a:r>
              <a:rPr lang="en-US" dirty="0"/>
              <a:t>this stage, those who were not part of the committee that studied the bill can suggest changes to the bill.</a:t>
            </a:r>
          </a:p>
        </p:txBody>
      </p:sp>
      <p:sp>
        <p:nvSpPr>
          <p:cNvPr id="4" name="Slide Number Placeholder 3"/>
          <p:cNvSpPr>
            <a:spLocks noGrp="1"/>
          </p:cNvSpPr>
          <p:nvPr>
            <p:ph type="sldNum" sz="quarter" idx="12"/>
          </p:nvPr>
        </p:nvSpPr>
        <p:spPr/>
        <p:txBody>
          <a:bodyPr/>
          <a:lstStyle/>
          <a:p>
            <a:fld id="{3EA10328-A832-4CBE-9B28-5FACEAB76782}" type="slidenum">
              <a:rPr lang="en-US" smtClean="0"/>
              <a:t>41</a:t>
            </a:fld>
            <a:endParaRPr lang="en-US"/>
          </a:p>
        </p:txBody>
      </p:sp>
    </p:spTree>
    <p:extLst>
      <p:ext uri="{BB962C8B-B14F-4D97-AF65-F5344CB8AC3E}">
        <p14:creationId xmlns:p14="http://schemas.microsoft.com/office/powerpoint/2010/main" val="3659294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Law</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5. THIRD </a:t>
            </a:r>
            <a:r>
              <a:rPr lang="en-US" dirty="0"/>
              <a:t>READING</a:t>
            </a:r>
          </a:p>
          <a:p>
            <a:endParaRPr lang="en-US" dirty="0"/>
          </a:p>
          <a:p>
            <a:r>
              <a:rPr lang="en-US" dirty="0"/>
              <a:t>The bill is then called for a Third Reading. The parliamentarians debate it again. </a:t>
            </a:r>
            <a:endParaRPr lang="en-US" dirty="0" smtClean="0"/>
          </a:p>
          <a:p>
            <a:r>
              <a:rPr lang="en-US" dirty="0" smtClean="0"/>
              <a:t>Sometimes </a:t>
            </a:r>
            <a:r>
              <a:rPr lang="en-US" dirty="0"/>
              <a:t>they can change their minds about a bill. They might vote for it at Second Reading but not at Third Reading if they do not like the changes made to the bill. </a:t>
            </a:r>
            <a:endParaRPr lang="en-US" dirty="0" smtClean="0"/>
          </a:p>
          <a:p>
            <a:r>
              <a:rPr lang="en-US" dirty="0" smtClean="0"/>
              <a:t>If </a:t>
            </a:r>
            <a:r>
              <a:rPr lang="en-US" dirty="0"/>
              <a:t>it passes Third Reading, the bill then goes to the other House where it goes through the same stages</a:t>
            </a:r>
            <a:r>
              <a:rPr lang="en-US" dirty="0" smtClean="0"/>
              <a:t>.</a:t>
            </a:r>
          </a:p>
          <a:p>
            <a:r>
              <a:rPr lang="en-US" dirty="0" smtClean="0"/>
              <a:t>A bill must receive a majority (over 50 %) of the votes for it to pass.</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42</a:t>
            </a:fld>
            <a:endParaRPr lang="en-US"/>
          </a:p>
        </p:txBody>
      </p:sp>
    </p:spTree>
    <p:extLst>
      <p:ext uri="{BB962C8B-B14F-4D97-AF65-F5344CB8AC3E}">
        <p14:creationId xmlns:p14="http://schemas.microsoft.com/office/powerpoint/2010/main" val="2816763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Law</a:t>
            </a:r>
            <a:endParaRPr lang="en-US" dirty="0"/>
          </a:p>
        </p:txBody>
      </p:sp>
      <p:sp>
        <p:nvSpPr>
          <p:cNvPr id="3" name="Content Placeholder 2"/>
          <p:cNvSpPr>
            <a:spLocks noGrp="1"/>
          </p:cNvSpPr>
          <p:nvPr>
            <p:ph idx="1"/>
          </p:nvPr>
        </p:nvSpPr>
        <p:spPr/>
        <p:txBody>
          <a:bodyPr/>
          <a:lstStyle/>
          <a:p>
            <a:pPr marL="0" indent="0">
              <a:buNone/>
            </a:pPr>
            <a:r>
              <a:rPr lang="en-US" dirty="0" smtClean="0"/>
              <a:t>6.  ROYAL </a:t>
            </a:r>
            <a:r>
              <a:rPr lang="en-US" dirty="0"/>
              <a:t>ASSENT</a:t>
            </a:r>
          </a:p>
          <a:p>
            <a:r>
              <a:rPr lang="en-US" dirty="0" smtClean="0"/>
              <a:t>Once </a:t>
            </a:r>
            <a:r>
              <a:rPr lang="en-US" dirty="0"/>
              <a:t>both the Senate and the House of Commons have passed the bill in exactly the same wording, it is given to the Governor General (or his or her appointed representative) for Royal Assent (final approval), and it can become law.</a:t>
            </a:r>
          </a:p>
        </p:txBody>
      </p:sp>
      <p:sp>
        <p:nvSpPr>
          <p:cNvPr id="4" name="Slide Number Placeholder 3"/>
          <p:cNvSpPr>
            <a:spLocks noGrp="1"/>
          </p:cNvSpPr>
          <p:nvPr>
            <p:ph type="sldNum" sz="quarter" idx="12"/>
          </p:nvPr>
        </p:nvSpPr>
        <p:spPr/>
        <p:txBody>
          <a:bodyPr/>
          <a:lstStyle/>
          <a:p>
            <a:fld id="{3EA10328-A832-4CBE-9B28-5FACEAB76782}" type="slidenum">
              <a:rPr lang="en-US" smtClean="0"/>
              <a:t>43</a:t>
            </a:fld>
            <a:endParaRPr lang="en-US"/>
          </a:p>
        </p:txBody>
      </p:sp>
    </p:spTree>
    <p:extLst>
      <p:ext uri="{BB962C8B-B14F-4D97-AF65-F5344CB8AC3E}">
        <p14:creationId xmlns:p14="http://schemas.microsoft.com/office/powerpoint/2010/main" val="226037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a Law</a:t>
            </a:r>
            <a:endParaRPr lang="en-US" dirty="0"/>
          </a:p>
        </p:txBody>
      </p:sp>
      <p:sp>
        <p:nvSpPr>
          <p:cNvPr id="3" name="Content Placeholder 2"/>
          <p:cNvSpPr>
            <a:spLocks noGrp="1"/>
          </p:cNvSpPr>
          <p:nvPr>
            <p:ph idx="1"/>
          </p:nvPr>
        </p:nvSpPr>
        <p:spPr/>
        <p:txBody>
          <a:bodyPr/>
          <a:lstStyle/>
          <a:p>
            <a:r>
              <a:rPr lang="en-US" dirty="0" smtClean="0"/>
              <a:t>The legislative process (creating laws) is a very repetitive and time consuming process.  Do you think it is necessary? Why? Why not?</a:t>
            </a:r>
          </a:p>
          <a:p>
            <a:r>
              <a:rPr lang="en-US" dirty="0" smtClean="0"/>
              <a:t>What if the government in power has a majority of the seats in parliament?</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44</a:t>
            </a:fld>
            <a:endParaRPr lang="en-US"/>
          </a:p>
        </p:txBody>
      </p:sp>
    </p:spTree>
    <p:extLst>
      <p:ext uri="{BB962C8B-B14F-4D97-AF65-F5344CB8AC3E}">
        <p14:creationId xmlns:p14="http://schemas.microsoft.com/office/powerpoint/2010/main" val="422633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a:bodyPr>
          <a:lstStyle/>
          <a:p>
            <a:r>
              <a:rPr lang="en-US" dirty="0" smtClean="0"/>
              <a:t>What are the three parts of Canada’s written constitution?</a:t>
            </a:r>
          </a:p>
          <a:p>
            <a:r>
              <a:rPr lang="en-US" dirty="0" smtClean="0"/>
              <a:t>What are the three levels of government?</a:t>
            </a:r>
          </a:p>
          <a:p>
            <a:r>
              <a:rPr lang="en-US" dirty="0" smtClean="0"/>
              <a:t>What are the three branches of government?</a:t>
            </a:r>
          </a:p>
          <a:p>
            <a:r>
              <a:rPr lang="en-US" dirty="0" smtClean="0"/>
              <a:t>What are the six steps a bill must follow to become a law?</a:t>
            </a:r>
          </a:p>
          <a:p>
            <a:pPr marL="0" indent="0">
              <a:buNone/>
            </a:pP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45</a:t>
            </a:fld>
            <a:endParaRPr lang="en-US"/>
          </a:p>
        </p:txBody>
      </p:sp>
    </p:spTree>
    <p:extLst>
      <p:ext uri="{BB962C8B-B14F-4D97-AF65-F5344CB8AC3E}">
        <p14:creationId xmlns:p14="http://schemas.microsoft.com/office/powerpoint/2010/main" val="391994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Provincial/Territorial Governments</a:t>
            </a:r>
            <a:endParaRPr lang="en-US" dirty="0"/>
          </a:p>
        </p:txBody>
      </p:sp>
      <p:sp>
        <p:nvSpPr>
          <p:cNvPr id="3" name="Content Placeholder 2"/>
          <p:cNvSpPr>
            <a:spLocks noGrp="1"/>
          </p:cNvSpPr>
          <p:nvPr>
            <p:ph idx="1"/>
          </p:nvPr>
        </p:nvSpPr>
        <p:spPr/>
        <p:txBody>
          <a:bodyPr/>
          <a:lstStyle/>
          <a:p>
            <a:pPr marL="0" indent="0">
              <a:buNone/>
            </a:pPr>
            <a:r>
              <a:rPr lang="en-US" dirty="0" smtClean="0"/>
              <a:t>Read pages 240-246 and answer the following questions:</a:t>
            </a:r>
          </a:p>
        </p:txBody>
      </p:sp>
      <p:sp>
        <p:nvSpPr>
          <p:cNvPr id="4" name="Slide Number Placeholder 3"/>
          <p:cNvSpPr>
            <a:spLocks noGrp="1"/>
          </p:cNvSpPr>
          <p:nvPr>
            <p:ph type="sldNum" sz="quarter" idx="12"/>
          </p:nvPr>
        </p:nvSpPr>
        <p:spPr/>
        <p:txBody>
          <a:bodyPr/>
          <a:lstStyle/>
          <a:p>
            <a:fld id="{3EA10328-A832-4CBE-9B28-5FACEAB76782}" type="slidenum">
              <a:rPr lang="en-US" smtClean="0"/>
              <a:t>46</a:t>
            </a:fld>
            <a:endParaRPr lang="en-US"/>
          </a:p>
        </p:txBody>
      </p:sp>
    </p:spTree>
    <p:extLst>
      <p:ext uri="{BB962C8B-B14F-4D97-AF65-F5344CB8AC3E}">
        <p14:creationId xmlns:p14="http://schemas.microsoft.com/office/powerpoint/2010/main" val="33081043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7709090"/>
              </p:ext>
            </p:extLst>
          </p:nvPr>
        </p:nvGraphicFramePr>
        <p:xfrm>
          <a:off x="533400" y="381000"/>
          <a:ext cx="8229600" cy="5943600"/>
        </p:xfrm>
        <a:graphic>
          <a:graphicData uri="http://schemas.openxmlformats.org/drawingml/2006/table">
            <a:tbl>
              <a:tblPr firstRow="1" bandRow="1">
                <a:tableStyleId>{5940675A-B579-460E-94D1-54222C63F5DA}</a:tableStyleId>
              </a:tblPr>
              <a:tblGrid>
                <a:gridCol w="4114800"/>
                <a:gridCol w="4114800"/>
              </a:tblGrid>
              <a:tr h="370840">
                <a:tc>
                  <a:txBody>
                    <a:bodyPr/>
                    <a:lstStyle/>
                    <a:p>
                      <a:r>
                        <a:rPr lang="en-US" dirty="0" smtClean="0"/>
                        <a:t>How</a:t>
                      </a:r>
                      <a:r>
                        <a:rPr lang="en-US" baseline="0" dirty="0" smtClean="0"/>
                        <a:t> is the structure of the Provincial government similar to the Federal Government?</a:t>
                      </a:r>
                      <a:endParaRPr lang="en-US" dirty="0"/>
                    </a:p>
                  </a:txBody>
                  <a:tcPr/>
                </a:tc>
                <a:tc>
                  <a:txBody>
                    <a:bodyPr/>
                    <a:lstStyle/>
                    <a:p>
                      <a:r>
                        <a:rPr lang="en-US" dirty="0" smtClean="0"/>
                        <a:t>How is the structure of the Provincial Government</a:t>
                      </a:r>
                      <a:r>
                        <a:rPr lang="en-US" baseline="0" dirty="0" smtClean="0"/>
                        <a:t> different from the Federal government?</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3EA10328-A832-4CBE-9B28-5FACEAB76782}" type="slidenum">
              <a:rPr lang="en-US" smtClean="0"/>
              <a:t>47</a:t>
            </a:fld>
            <a:endParaRPr lang="en-US"/>
          </a:p>
        </p:txBody>
      </p:sp>
    </p:spTree>
    <p:extLst>
      <p:ext uri="{BB962C8B-B14F-4D97-AF65-F5344CB8AC3E}">
        <p14:creationId xmlns:p14="http://schemas.microsoft.com/office/powerpoint/2010/main" val="41805490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Provincial/Territorial Government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Questions</a:t>
            </a:r>
          </a:p>
          <a:p>
            <a:pPr marL="514350" indent="-514350">
              <a:buFont typeface="+mj-lt"/>
              <a:buAutoNum type="arabicPeriod"/>
            </a:pPr>
            <a:r>
              <a:rPr lang="en-US" dirty="0" smtClean="0"/>
              <a:t>Identify five responsibilities of a provincial government.  Include two points for each one.</a:t>
            </a:r>
          </a:p>
          <a:p>
            <a:pPr marL="514350" indent="-514350">
              <a:buFont typeface="+mj-lt"/>
              <a:buAutoNum type="arabicPeriod"/>
            </a:pPr>
            <a:r>
              <a:rPr lang="en-US" dirty="0" smtClean="0"/>
              <a:t>Create a diagram illustrating the structure of Local government.  Include several points describing each position/level.</a:t>
            </a:r>
          </a:p>
          <a:p>
            <a:pPr marL="514350" indent="-514350">
              <a:buFont typeface="+mj-lt"/>
              <a:buAutoNum type="arabicPeriod"/>
            </a:pPr>
            <a:r>
              <a:rPr lang="en-US" dirty="0" smtClean="0"/>
              <a:t>Identify six responsibilities of a local, or municipal, government.</a:t>
            </a:r>
          </a:p>
          <a:p>
            <a:pPr marL="514350" indent="-514350">
              <a:buFont typeface="+mj-lt"/>
              <a:buAutoNum type="arabicPeriod"/>
            </a:pPr>
            <a:r>
              <a:rPr lang="en-US" dirty="0" smtClean="0"/>
              <a:t>Who is the leader of an Aboriginal local government?</a:t>
            </a:r>
          </a:p>
          <a:p>
            <a:pPr marL="514350" indent="-514350">
              <a:buFont typeface="+mj-lt"/>
              <a:buAutoNum type="arabicPeriod"/>
            </a:pPr>
            <a:r>
              <a:rPr lang="en-US" dirty="0" smtClean="0"/>
              <a:t>Identify the differences between Aboriginal local government, and local government in a city off reserve.</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48</a:t>
            </a:fld>
            <a:endParaRPr lang="en-US"/>
          </a:p>
        </p:txBody>
      </p:sp>
    </p:spTree>
    <p:extLst>
      <p:ext uri="{BB962C8B-B14F-4D97-AF65-F5344CB8AC3E}">
        <p14:creationId xmlns:p14="http://schemas.microsoft.com/office/powerpoint/2010/main" val="25020713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Chapter 10: The Citizen and the Government</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Guiding Questions:</a:t>
            </a:r>
          </a:p>
          <a:p>
            <a:pPr lvl="1"/>
            <a:r>
              <a:rPr lang="en-US" dirty="0" smtClean="0"/>
              <a:t>What roles do political parties play in Canadian politics and decision making?</a:t>
            </a:r>
          </a:p>
          <a:p>
            <a:pPr lvl="1"/>
            <a:r>
              <a:rPr lang="en-US" dirty="0" smtClean="0"/>
              <a:t>Is our </a:t>
            </a:r>
            <a:r>
              <a:rPr lang="en-US" b="1" dirty="0" smtClean="0"/>
              <a:t>first-past-the-post system </a:t>
            </a:r>
            <a:r>
              <a:rPr lang="en-US" dirty="0" smtClean="0"/>
              <a:t>fair?</a:t>
            </a:r>
          </a:p>
          <a:p>
            <a:pPr lvl="1"/>
            <a:r>
              <a:rPr lang="en-US" dirty="0" smtClean="0"/>
              <a:t>How do </a:t>
            </a:r>
            <a:r>
              <a:rPr lang="en-US" b="1" dirty="0" smtClean="0"/>
              <a:t>lobby</a:t>
            </a:r>
            <a:r>
              <a:rPr lang="en-US" dirty="0" smtClean="0"/>
              <a:t> and </a:t>
            </a:r>
            <a:r>
              <a:rPr lang="en-US" b="1" dirty="0" smtClean="0"/>
              <a:t>pressure groups </a:t>
            </a:r>
            <a:r>
              <a:rPr lang="en-US" dirty="0" smtClean="0"/>
              <a:t>influence government decisions?</a:t>
            </a:r>
          </a:p>
          <a:p>
            <a:pPr lvl="1"/>
            <a:r>
              <a:rPr lang="en-US" dirty="0" smtClean="0"/>
              <a:t>How can individuals influence political decision makers?</a:t>
            </a:r>
          </a:p>
          <a:p>
            <a:pPr lvl="1"/>
            <a:r>
              <a:rPr lang="en-US" dirty="0" smtClean="0"/>
              <a:t>What role do the media play in influencing policy decisions?</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49</a:t>
            </a:fld>
            <a:endParaRPr lang="en-US"/>
          </a:p>
        </p:txBody>
      </p:sp>
    </p:spTree>
    <p:extLst>
      <p:ext uri="{BB962C8B-B14F-4D97-AF65-F5344CB8AC3E}">
        <p14:creationId xmlns:p14="http://schemas.microsoft.com/office/powerpoint/2010/main" val="2120221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Monarchy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Canada is a constitutional monarchy.</a:t>
            </a:r>
          </a:p>
          <a:p>
            <a:r>
              <a:rPr lang="en-US" dirty="0"/>
              <a:t>This means we have a monarch (king or queen) as our head of </a:t>
            </a:r>
            <a:r>
              <a:rPr lang="en-US" dirty="0" smtClean="0"/>
              <a:t>state, NOT a Prime Minister.</a:t>
            </a:r>
          </a:p>
          <a:p>
            <a:r>
              <a:rPr lang="en-US" dirty="0"/>
              <a:t>We also have a constitution.  (A list of principles or rules that EVERYONE must follow</a:t>
            </a:r>
            <a:r>
              <a:rPr lang="en-US" dirty="0" smtClean="0"/>
              <a:t>)</a:t>
            </a:r>
          </a:p>
          <a:p>
            <a:r>
              <a:rPr lang="en-US" dirty="0"/>
              <a:t>The queen DOES NOT concern herself with Canadian decisions.  Instead, she has a person who gives royal assent on her behalf—the governor general.</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5</a:t>
            </a:fld>
            <a:endParaRPr lang="en-US"/>
          </a:p>
        </p:txBody>
      </p:sp>
    </p:spTree>
    <p:extLst>
      <p:ext uri="{BB962C8B-B14F-4D97-AF65-F5344CB8AC3E}">
        <p14:creationId xmlns:p14="http://schemas.microsoft.com/office/powerpoint/2010/main" val="139516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Canada, you must meet two requirements to vote:</a:t>
            </a:r>
          </a:p>
          <a:p>
            <a:pPr lvl="1"/>
            <a:r>
              <a:rPr lang="en-US" b="1" dirty="0" smtClean="0"/>
              <a:t>Be at least eighteen years old.</a:t>
            </a:r>
          </a:p>
          <a:p>
            <a:pPr lvl="1"/>
            <a:r>
              <a:rPr lang="en-US" b="1" dirty="0" smtClean="0"/>
              <a:t>Be a Canadian citizen</a:t>
            </a:r>
          </a:p>
          <a:p>
            <a:r>
              <a:rPr lang="en-US" dirty="0" smtClean="0"/>
              <a:t>However, voter turnout in Canada is usually very low, in some municipal elections it can be as low as 20%.</a:t>
            </a:r>
          </a:p>
          <a:p>
            <a:r>
              <a:rPr lang="en-US" b="1" dirty="0" smtClean="0"/>
              <a:t>“Voter Apathy” </a:t>
            </a:r>
            <a:r>
              <a:rPr lang="en-US" dirty="0" smtClean="0"/>
              <a:t>is highest amongst young voters.</a:t>
            </a:r>
          </a:p>
          <a:p>
            <a:r>
              <a:rPr lang="en-US" dirty="0" smtClean="0"/>
              <a:t>This group seems to know and care the least about how government functions and who is in power. </a:t>
            </a:r>
          </a:p>
        </p:txBody>
      </p:sp>
      <p:sp>
        <p:nvSpPr>
          <p:cNvPr id="4" name="Slide Number Placeholder 3"/>
          <p:cNvSpPr>
            <a:spLocks noGrp="1"/>
          </p:cNvSpPr>
          <p:nvPr>
            <p:ph type="sldNum" sz="quarter" idx="12"/>
          </p:nvPr>
        </p:nvSpPr>
        <p:spPr/>
        <p:txBody>
          <a:bodyPr/>
          <a:lstStyle/>
          <a:p>
            <a:fld id="{3EA10328-A832-4CBE-9B28-5FACEAB76782}" type="slidenum">
              <a:rPr lang="en-US" smtClean="0"/>
              <a:t>50</a:t>
            </a:fld>
            <a:endParaRPr lang="en-US"/>
          </a:p>
        </p:txBody>
      </p:sp>
    </p:spTree>
    <p:extLst>
      <p:ext uri="{BB962C8B-B14F-4D97-AF65-F5344CB8AC3E}">
        <p14:creationId xmlns:p14="http://schemas.microsoft.com/office/powerpoint/2010/main" val="32353521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According to the Constitution, a federal election must be held </a:t>
            </a:r>
            <a:r>
              <a:rPr lang="en-US" b="1" dirty="0"/>
              <a:t>every five years at the latest</a:t>
            </a:r>
            <a:r>
              <a:rPr lang="en-US" dirty="0"/>
              <a:t>, and Prime Ministers can </a:t>
            </a:r>
            <a:r>
              <a:rPr lang="en-US" b="1" dirty="0"/>
              <a:t>request an election any time during.</a:t>
            </a:r>
          </a:p>
          <a:p>
            <a:r>
              <a:rPr lang="en-US" dirty="0"/>
              <a:t>In 2007, legislation was passed that created a fixed election date.  </a:t>
            </a:r>
          </a:p>
          <a:p>
            <a:r>
              <a:rPr lang="en-US" dirty="0" smtClean="0"/>
              <a:t>Accordingly, </a:t>
            </a:r>
            <a:r>
              <a:rPr lang="en-US" dirty="0"/>
              <a:t>elections are held on </a:t>
            </a:r>
            <a:r>
              <a:rPr lang="en-US" b="1" dirty="0"/>
              <a:t>the third Monday in October in the fourth calendar year after the previous election.</a:t>
            </a:r>
          </a:p>
          <a:p>
            <a:r>
              <a:rPr lang="en-US" dirty="0"/>
              <a:t>However, the Prime Minister is still free to call an election before this time.</a:t>
            </a:r>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51</a:t>
            </a:fld>
            <a:endParaRPr lang="en-US"/>
          </a:p>
        </p:txBody>
      </p:sp>
    </p:spTree>
    <p:extLst>
      <p:ext uri="{BB962C8B-B14F-4D97-AF65-F5344CB8AC3E}">
        <p14:creationId xmlns:p14="http://schemas.microsoft.com/office/powerpoint/2010/main" val="33681097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Elections</a:t>
            </a:r>
            <a:endParaRPr lang="en-US" dirty="0"/>
          </a:p>
        </p:txBody>
      </p:sp>
      <p:sp>
        <p:nvSpPr>
          <p:cNvPr id="3" name="Content Placeholder 2"/>
          <p:cNvSpPr>
            <a:spLocks noGrp="1"/>
          </p:cNvSpPr>
          <p:nvPr>
            <p:ph idx="1"/>
          </p:nvPr>
        </p:nvSpPr>
        <p:spPr/>
        <p:txBody>
          <a:bodyPr/>
          <a:lstStyle/>
          <a:p>
            <a:r>
              <a:rPr lang="en-US" dirty="0" smtClean="0"/>
              <a:t>In British Columbia, provincial elections must be held on the second Tuesday in May, </a:t>
            </a:r>
            <a:r>
              <a:rPr lang="en-US" b="1" dirty="0" smtClean="0"/>
              <a:t>every four years</a:t>
            </a:r>
            <a:r>
              <a:rPr lang="en-US" dirty="0" smtClean="0"/>
              <a:t>.</a:t>
            </a:r>
          </a:p>
          <a:p>
            <a:r>
              <a:rPr lang="en-US" dirty="0" smtClean="0"/>
              <a:t>Also in British Columbia, municipal elections must be held on </a:t>
            </a:r>
            <a:r>
              <a:rPr lang="en-US" b="1" dirty="0" smtClean="0"/>
              <a:t>third Saturday in November every three years.</a:t>
            </a:r>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52</a:t>
            </a:fld>
            <a:endParaRPr lang="en-US"/>
          </a:p>
        </p:txBody>
      </p:sp>
    </p:spTree>
    <p:extLst>
      <p:ext uri="{BB962C8B-B14F-4D97-AF65-F5344CB8AC3E}">
        <p14:creationId xmlns:p14="http://schemas.microsoft.com/office/powerpoint/2010/main" val="998698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Electoral Process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electoral process in Canada is set out in the Canada Elections </a:t>
            </a:r>
            <a:r>
              <a:rPr lang="en-US" dirty="0" smtClean="0"/>
              <a:t>Act, and </a:t>
            </a:r>
            <a:r>
              <a:rPr lang="en-US" dirty="0"/>
              <a:t>It can be considered to have six stages:</a:t>
            </a:r>
          </a:p>
          <a:p>
            <a:pPr marL="914400" lvl="1" indent="-514350">
              <a:buFont typeface="+mj-lt"/>
              <a:buAutoNum type="arabicPeriod"/>
            </a:pPr>
            <a:r>
              <a:rPr lang="en-US" dirty="0" smtClean="0"/>
              <a:t>Dissolution</a:t>
            </a:r>
            <a:endParaRPr lang="en-US" dirty="0"/>
          </a:p>
          <a:p>
            <a:pPr marL="914400" lvl="1" indent="-514350">
              <a:buFont typeface="+mj-lt"/>
              <a:buAutoNum type="arabicPeriod"/>
            </a:pPr>
            <a:r>
              <a:rPr lang="en-US" dirty="0" smtClean="0"/>
              <a:t>Enumeration</a:t>
            </a:r>
            <a:endParaRPr lang="en-US" dirty="0"/>
          </a:p>
          <a:p>
            <a:pPr marL="914400" lvl="1" indent="-514350">
              <a:buFont typeface="+mj-lt"/>
              <a:buAutoNum type="arabicPeriod"/>
            </a:pPr>
            <a:r>
              <a:rPr lang="en-US" dirty="0" smtClean="0"/>
              <a:t>Nomination </a:t>
            </a:r>
            <a:endParaRPr lang="en-US" dirty="0"/>
          </a:p>
          <a:p>
            <a:pPr marL="914400" lvl="1" indent="-514350">
              <a:buFont typeface="+mj-lt"/>
              <a:buAutoNum type="arabicPeriod"/>
            </a:pPr>
            <a:r>
              <a:rPr lang="en-US" dirty="0" smtClean="0"/>
              <a:t>Campaigning</a:t>
            </a:r>
            <a:endParaRPr lang="en-US" dirty="0"/>
          </a:p>
          <a:p>
            <a:pPr marL="914400" lvl="1" indent="-514350">
              <a:buFont typeface="+mj-lt"/>
              <a:buAutoNum type="arabicPeriod"/>
            </a:pPr>
            <a:r>
              <a:rPr lang="en-US" dirty="0" smtClean="0"/>
              <a:t>Balloting</a:t>
            </a:r>
            <a:endParaRPr lang="en-US" dirty="0"/>
          </a:p>
          <a:p>
            <a:pPr marL="914400" lvl="1" indent="-514350">
              <a:buFont typeface="+mj-lt"/>
              <a:buAutoNum type="arabicPeriod"/>
            </a:pPr>
            <a:r>
              <a:rPr lang="en-US" dirty="0" smtClean="0"/>
              <a:t>Tabulation</a:t>
            </a:r>
            <a:endParaRPr lang="en-US" dirty="0"/>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53</a:t>
            </a:fld>
            <a:endParaRPr lang="en-US"/>
          </a:p>
        </p:txBody>
      </p:sp>
    </p:spTree>
    <p:extLst>
      <p:ext uri="{BB962C8B-B14F-4D97-AF65-F5344CB8AC3E}">
        <p14:creationId xmlns:p14="http://schemas.microsoft.com/office/powerpoint/2010/main" val="4276225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Dissolution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One of the ceremonial duties of the GG is to </a:t>
            </a:r>
            <a:r>
              <a:rPr lang="en-US" b="1" dirty="0"/>
              <a:t>dissolve the HOC</a:t>
            </a:r>
            <a:r>
              <a:rPr lang="en-US" dirty="0"/>
              <a:t>. They do this on the </a:t>
            </a:r>
            <a:r>
              <a:rPr lang="en-US" b="1" dirty="0"/>
              <a:t>recommendation of the Prime Minister</a:t>
            </a:r>
            <a:r>
              <a:rPr lang="en-US" dirty="0" smtClean="0"/>
              <a:t>.</a:t>
            </a:r>
          </a:p>
          <a:p>
            <a:r>
              <a:rPr lang="en-US" dirty="0" smtClean="0"/>
              <a:t>At </a:t>
            </a:r>
            <a:r>
              <a:rPr lang="en-US" dirty="0"/>
              <a:t>this point the MP’s are dismissed from the HOC and a new election date is suggested by the PM. This must be within 50 days of the date of dissolution.</a:t>
            </a:r>
          </a:p>
          <a:p>
            <a:r>
              <a:rPr lang="en-US" dirty="0"/>
              <a:t>However a </a:t>
            </a:r>
            <a:r>
              <a:rPr lang="en-US" b="1" dirty="0"/>
              <a:t>vote of non-confidence </a:t>
            </a:r>
            <a:r>
              <a:rPr lang="en-US" dirty="0"/>
              <a:t>could force an election at any time during a 4 year term. </a:t>
            </a:r>
            <a:r>
              <a:rPr lang="en-US" dirty="0" smtClean="0"/>
              <a:t> (Speech from the throne, budget, etc.)</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54</a:t>
            </a:fld>
            <a:endParaRPr lang="en-US"/>
          </a:p>
        </p:txBody>
      </p:sp>
    </p:spTree>
    <p:extLst>
      <p:ext uri="{BB962C8B-B14F-4D97-AF65-F5344CB8AC3E}">
        <p14:creationId xmlns:p14="http://schemas.microsoft.com/office/powerpoint/2010/main" val="8065828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Enumeration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Following dissolution the GG asks the Chief Electoral Officer, to issue election writs.</a:t>
            </a:r>
          </a:p>
          <a:p>
            <a:r>
              <a:rPr lang="en-US" dirty="0"/>
              <a:t>Returning officers make up the list of voters’ names “returned” to the constituency office and the election results “returned” in that constituency on election day. </a:t>
            </a:r>
          </a:p>
          <a:p>
            <a:r>
              <a:rPr lang="en-US" dirty="0"/>
              <a:t>The preparation of the voters’ list is known as enumeration.</a:t>
            </a:r>
          </a:p>
          <a:p>
            <a:r>
              <a:rPr lang="en-US" dirty="0"/>
              <a:t>When people go to vote they go to Polling Stations (generally set up in schools etc.)</a:t>
            </a:r>
          </a:p>
          <a:p>
            <a:r>
              <a:rPr lang="en-US" dirty="0"/>
              <a:t>Each polling station has its own list of voters. On average each </a:t>
            </a:r>
            <a:r>
              <a:rPr lang="en-US" dirty="0" smtClean="0"/>
              <a:t>polling </a:t>
            </a:r>
            <a:r>
              <a:rPr lang="en-US" dirty="0"/>
              <a:t>station has about 250 voters names on </a:t>
            </a:r>
            <a:r>
              <a:rPr lang="en-US" dirty="0" smtClean="0"/>
              <a:t>their </a:t>
            </a:r>
            <a:r>
              <a:rPr lang="en-US" dirty="0"/>
              <a:t>lists.</a:t>
            </a:r>
          </a:p>
          <a:p>
            <a:pPr marL="0" indent="0">
              <a:buNone/>
            </a:pP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55</a:t>
            </a:fld>
            <a:endParaRPr lang="en-US"/>
          </a:p>
        </p:txBody>
      </p:sp>
    </p:spTree>
    <p:extLst>
      <p:ext uri="{BB962C8B-B14F-4D97-AF65-F5344CB8AC3E}">
        <p14:creationId xmlns:p14="http://schemas.microsoft.com/office/powerpoint/2010/main" val="6493211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Nomination</a:t>
            </a:r>
          </a:p>
        </p:txBody>
      </p:sp>
      <p:sp>
        <p:nvSpPr>
          <p:cNvPr id="3" name="Content Placeholder 2"/>
          <p:cNvSpPr>
            <a:spLocks noGrp="1"/>
          </p:cNvSpPr>
          <p:nvPr>
            <p:ph idx="1"/>
          </p:nvPr>
        </p:nvSpPr>
        <p:spPr/>
        <p:txBody>
          <a:bodyPr>
            <a:normAutofit fontScale="62500" lnSpcReduction="20000"/>
          </a:bodyPr>
          <a:lstStyle/>
          <a:p>
            <a:r>
              <a:rPr lang="en-US" dirty="0"/>
              <a:t>As soon as election writs are issued, each party must decide who will be its candidate in each constituency. The selection of candidates is known as Nomination.</a:t>
            </a:r>
          </a:p>
          <a:p>
            <a:r>
              <a:rPr lang="en-US" dirty="0"/>
              <a:t>Any Canadian citizen 18 years or older may be nominated as a candidate. </a:t>
            </a:r>
          </a:p>
          <a:p>
            <a:r>
              <a:rPr lang="en-US" dirty="0"/>
              <a:t>Parties generally select a candidate for each constituency at a nomination meeting, held in that riding. Party members present at the meeting vote until one of the people seeking the nomination has a majority.</a:t>
            </a:r>
          </a:p>
          <a:p>
            <a:r>
              <a:rPr lang="en-US" dirty="0"/>
              <a:t>People without any attachment to a political party who become candidates are called independents</a:t>
            </a:r>
          </a:p>
          <a:p>
            <a:r>
              <a:rPr lang="en-US" dirty="0"/>
              <a:t>Every candidate must make a deposit of 200$ with the returning officer for the constituency. They must also present nomination papers containing the signatures of 25 other electors. If the party leader officially endorses the candidate, the latter’s name will be listed on the ballot for that constituency on election day. </a:t>
            </a:r>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56</a:t>
            </a:fld>
            <a:endParaRPr lang="en-US"/>
          </a:p>
        </p:txBody>
      </p:sp>
    </p:spTree>
    <p:extLst>
      <p:ext uri="{BB962C8B-B14F-4D97-AF65-F5344CB8AC3E}">
        <p14:creationId xmlns:p14="http://schemas.microsoft.com/office/powerpoint/2010/main" val="41983717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Campaigning</a:t>
            </a:r>
            <a:endParaRPr lang="en-US" dirty="0"/>
          </a:p>
        </p:txBody>
      </p:sp>
      <p:sp>
        <p:nvSpPr>
          <p:cNvPr id="3" name="Content Placeholder 2"/>
          <p:cNvSpPr>
            <a:spLocks noGrp="1"/>
          </p:cNvSpPr>
          <p:nvPr>
            <p:ph idx="1"/>
          </p:nvPr>
        </p:nvSpPr>
        <p:spPr/>
        <p:txBody>
          <a:bodyPr/>
          <a:lstStyle/>
          <a:p>
            <a:r>
              <a:rPr lang="en-US" dirty="0"/>
              <a:t>The Campaign takes place from the time when election writs are issued to the weekend before election day. </a:t>
            </a:r>
          </a:p>
          <a:p>
            <a:r>
              <a:rPr lang="en-US" dirty="0"/>
              <a:t>The Parties and candidates present themselves to the public through the various media and public meetings, in an attempt to convince the public to vote for their parties candidate.</a:t>
            </a:r>
          </a:p>
          <a:p>
            <a:pPr marL="0" indent="0">
              <a:buNone/>
            </a:pP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57</a:t>
            </a:fld>
            <a:endParaRPr lang="en-US"/>
          </a:p>
        </p:txBody>
      </p:sp>
    </p:spTree>
    <p:extLst>
      <p:ext uri="{BB962C8B-B14F-4D97-AF65-F5344CB8AC3E}">
        <p14:creationId xmlns:p14="http://schemas.microsoft.com/office/powerpoint/2010/main" val="17634569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Balloting</a:t>
            </a:r>
            <a:endParaRPr lang="en-US" dirty="0"/>
          </a:p>
        </p:txBody>
      </p:sp>
      <p:sp>
        <p:nvSpPr>
          <p:cNvPr id="3" name="Content Placeholder 2"/>
          <p:cNvSpPr>
            <a:spLocks noGrp="1"/>
          </p:cNvSpPr>
          <p:nvPr>
            <p:ph idx="1"/>
          </p:nvPr>
        </p:nvSpPr>
        <p:spPr/>
        <p:txBody>
          <a:bodyPr>
            <a:normAutofit fontScale="62500" lnSpcReduction="20000"/>
          </a:bodyPr>
          <a:lstStyle/>
          <a:p>
            <a:r>
              <a:rPr lang="en-US" dirty="0"/>
              <a:t>On the day of a federal election each polling station is open from 8 am to 8 pm</a:t>
            </a:r>
          </a:p>
          <a:p>
            <a:r>
              <a:rPr lang="en-US" dirty="0"/>
              <a:t>Employers are </a:t>
            </a:r>
            <a:r>
              <a:rPr lang="en-US" b="1" dirty="0"/>
              <a:t>required</a:t>
            </a:r>
            <a:r>
              <a:rPr lang="en-US" dirty="0"/>
              <a:t> </a:t>
            </a:r>
            <a:r>
              <a:rPr lang="en-US" b="1" dirty="0"/>
              <a:t>by law </a:t>
            </a:r>
            <a:r>
              <a:rPr lang="en-US" dirty="0"/>
              <a:t>to allow their workers time to vote. </a:t>
            </a:r>
          </a:p>
          <a:p>
            <a:r>
              <a:rPr lang="en-US" dirty="0"/>
              <a:t>In most cases, polling stations are located in a neighborhood school, church, or community </a:t>
            </a:r>
            <a:r>
              <a:rPr lang="en-US" dirty="0" err="1" smtClean="0"/>
              <a:t>centres</a:t>
            </a:r>
            <a:r>
              <a:rPr lang="en-US" dirty="0" smtClean="0"/>
              <a:t>. </a:t>
            </a:r>
            <a:endParaRPr lang="en-US" dirty="0"/>
          </a:p>
          <a:p>
            <a:r>
              <a:rPr lang="en-US" dirty="0"/>
              <a:t>Advance Polls exist for people who for one reason or another can not vote on election day.</a:t>
            </a:r>
          </a:p>
          <a:p>
            <a:r>
              <a:rPr lang="en-US" dirty="0"/>
              <a:t>Each polling station is manned by a Deputy Returning Officer who is responsible to the Returning Officer. When a voter enters a polling station, his or her name is checked by the DRO against the list of voters prepared for the poll. </a:t>
            </a:r>
          </a:p>
          <a:p>
            <a:r>
              <a:rPr lang="en-US" dirty="0"/>
              <a:t>The DRO gives the voter a ballot, the voter pencils an “X” in the box beside the name of the candidate he/she favors. The voter then folds the ballot, leaves their booth and gives the ballot to the DRO, who drops it into a special locked box.</a:t>
            </a:r>
          </a:p>
          <a:p>
            <a:r>
              <a:rPr lang="en-US" dirty="0"/>
              <a:t>The vote has been </a:t>
            </a:r>
            <a:r>
              <a:rPr lang="en-US" dirty="0" smtClean="0"/>
              <a:t>cast.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58</a:t>
            </a:fld>
            <a:endParaRPr lang="en-US"/>
          </a:p>
        </p:txBody>
      </p:sp>
    </p:spTree>
    <p:extLst>
      <p:ext uri="{BB962C8B-B14F-4D97-AF65-F5344CB8AC3E}">
        <p14:creationId xmlns:p14="http://schemas.microsoft.com/office/powerpoint/2010/main" val="40945574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Tabulation</a:t>
            </a:r>
            <a:endParaRPr lang="en-US" dirty="0"/>
          </a:p>
        </p:txBody>
      </p:sp>
      <p:sp>
        <p:nvSpPr>
          <p:cNvPr id="3" name="Content Placeholder 2"/>
          <p:cNvSpPr>
            <a:spLocks noGrp="1"/>
          </p:cNvSpPr>
          <p:nvPr>
            <p:ph idx="1"/>
          </p:nvPr>
        </p:nvSpPr>
        <p:spPr/>
        <p:txBody>
          <a:bodyPr/>
          <a:lstStyle/>
          <a:p>
            <a:r>
              <a:rPr lang="en-US" dirty="0"/>
              <a:t>Once the polling stations close, the ballot boxes are opened and the ballots are counted by the D.R.Os. </a:t>
            </a:r>
            <a:endParaRPr lang="en-US" dirty="0" smtClean="0"/>
          </a:p>
          <a:p>
            <a:r>
              <a:rPr lang="en-US" dirty="0" smtClean="0"/>
              <a:t>These </a:t>
            </a:r>
            <a:r>
              <a:rPr lang="en-US" dirty="0"/>
              <a:t>days computers tabulate the voting results for many polls. </a:t>
            </a:r>
            <a:r>
              <a:rPr lang="en-US" dirty="0" smtClean="0"/>
              <a:t> </a:t>
            </a:r>
          </a:p>
          <a:p>
            <a:r>
              <a:rPr lang="en-US" dirty="0" smtClean="0"/>
              <a:t>At </a:t>
            </a:r>
            <a:r>
              <a:rPr lang="en-US" dirty="0"/>
              <a:t>the close of voting, local television and radio stations can legally begin to broadcast the results as they come in.</a:t>
            </a:r>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59</a:t>
            </a:fld>
            <a:endParaRPr lang="en-US"/>
          </a:p>
        </p:txBody>
      </p:sp>
    </p:spTree>
    <p:extLst>
      <p:ext uri="{BB962C8B-B14F-4D97-AF65-F5344CB8AC3E}">
        <p14:creationId xmlns:p14="http://schemas.microsoft.com/office/powerpoint/2010/main" val="2020992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normAutofit/>
          </a:bodyPr>
          <a:lstStyle/>
          <a:p>
            <a:r>
              <a:rPr lang="en-US" dirty="0" smtClean="0"/>
              <a:t>Should Canada remain a Constitutional Monarchy?</a:t>
            </a:r>
            <a:br>
              <a:rPr lang="en-US" dirty="0" smtClean="0"/>
            </a:br>
            <a:r>
              <a:rPr lang="en-US" dirty="0" smtClean="0"/>
              <a:t>Or should it become a republic, like France or the USA?</a:t>
            </a:r>
            <a:endParaRPr lang="en-US" dirty="0"/>
          </a:p>
        </p:txBody>
      </p:sp>
      <p:sp>
        <p:nvSpPr>
          <p:cNvPr id="3" name="Slide Number Placeholder 2"/>
          <p:cNvSpPr>
            <a:spLocks noGrp="1"/>
          </p:cNvSpPr>
          <p:nvPr>
            <p:ph type="sldNum" sz="quarter" idx="12"/>
          </p:nvPr>
        </p:nvSpPr>
        <p:spPr/>
        <p:txBody>
          <a:bodyPr/>
          <a:lstStyle/>
          <a:p>
            <a:fld id="{3EA10328-A832-4CBE-9B28-5FACEAB76782}" type="slidenum">
              <a:rPr lang="en-US" smtClean="0"/>
              <a:t>6</a:t>
            </a:fld>
            <a:endParaRPr lang="en-US"/>
          </a:p>
        </p:txBody>
      </p:sp>
    </p:spTree>
    <p:extLst>
      <p:ext uri="{BB962C8B-B14F-4D97-AF65-F5344CB8AC3E}">
        <p14:creationId xmlns:p14="http://schemas.microsoft.com/office/powerpoint/2010/main" val="7711959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notes: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Canada is divided into 308 constituencies (ridings) and each constituency has a seat in the House of Commons.</a:t>
            </a:r>
          </a:p>
          <a:p>
            <a:r>
              <a:rPr lang="en-US" dirty="0" smtClean="0"/>
              <a:t>Each constituency has about 100,000 people living within in its boundaries.</a:t>
            </a:r>
          </a:p>
          <a:p>
            <a:r>
              <a:rPr lang="en-US" dirty="0" smtClean="0"/>
              <a:t>During election time, each major political party runs a single candidate in almost every constituency.</a:t>
            </a:r>
          </a:p>
          <a:p>
            <a:r>
              <a:rPr lang="en-US" dirty="0" smtClean="0"/>
              <a:t>The candidate with the most votes in that constituency wins the seat in the House of Commons.</a:t>
            </a:r>
          </a:p>
          <a:p>
            <a:pPr marL="0" indent="0">
              <a:buNone/>
            </a:pP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60</a:t>
            </a:fld>
            <a:endParaRPr lang="en-US"/>
          </a:p>
        </p:txBody>
      </p:sp>
    </p:spTree>
    <p:extLst>
      <p:ext uri="{BB962C8B-B14F-4D97-AF65-F5344CB8AC3E}">
        <p14:creationId xmlns:p14="http://schemas.microsoft.com/office/powerpoint/2010/main" val="22867123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notes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After the election, the political party with the most seats in the House of Commons gets to form government.</a:t>
            </a:r>
          </a:p>
          <a:p>
            <a:r>
              <a:rPr lang="en-US" dirty="0" smtClean="0"/>
              <a:t>The leader of this party (also an MP) becomes the head of government, or the Prime Minister.</a:t>
            </a:r>
          </a:p>
          <a:p>
            <a:r>
              <a:rPr lang="en-US" dirty="0" smtClean="0"/>
              <a:t>If this party in power has more than 50% of the seats in the House of Commons, it is a majority government.</a:t>
            </a:r>
          </a:p>
          <a:p>
            <a:r>
              <a:rPr lang="en-US" dirty="0" smtClean="0"/>
              <a:t>If this party in power has less than 50% of the seats in the House of Commons, it is a minority government.</a:t>
            </a:r>
          </a:p>
          <a:p>
            <a:r>
              <a:rPr lang="en-US" dirty="0" smtClean="0"/>
              <a:t>Because legislation needs more than 50% of the votes in the house to pass, minority governments need the support of the opposition to pass laws.</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61</a:t>
            </a:fld>
            <a:endParaRPr lang="en-US"/>
          </a:p>
        </p:txBody>
      </p:sp>
    </p:spTree>
    <p:extLst>
      <p:ext uri="{BB962C8B-B14F-4D97-AF65-F5344CB8AC3E}">
        <p14:creationId xmlns:p14="http://schemas.microsoft.com/office/powerpoint/2010/main" val="13373285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62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5181600" cy="616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1526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House of Commons</a:t>
            </a:r>
            <a:br>
              <a:rPr lang="en-US" dirty="0" smtClean="0"/>
            </a:br>
            <a:r>
              <a:rPr lang="en-US" dirty="0" smtClean="0"/>
              <a:t>(2006)</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lvl="0" indent="0">
              <a:buNone/>
            </a:pPr>
            <a:r>
              <a:rPr lang="en-US" sz="2100" dirty="0">
                <a:solidFill>
                  <a:srgbClr val="4F81BD">
                    <a:lumMod val="75000"/>
                  </a:srgbClr>
                </a:solidFill>
              </a:rPr>
              <a:t>Blue</a:t>
            </a:r>
            <a:r>
              <a:rPr lang="en-US" sz="2100" dirty="0">
                <a:solidFill>
                  <a:prstClr val="black"/>
                </a:solidFill>
              </a:rPr>
              <a:t>: Conservative		Grey: Independent</a:t>
            </a:r>
          </a:p>
          <a:p>
            <a:pPr marL="0" lvl="0" indent="0">
              <a:buNone/>
            </a:pPr>
            <a:r>
              <a:rPr lang="en-US" sz="2100" dirty="0">
                <a:solidFill>
                  <a:srgbClr val="F79646">
                    <a:lumMod val="75000"/>
                  </a:srgbClr>
                </a:solidFill>
              </a:rPr>
              <a:t>Orange</a:t>
            </a:r>
            <a:r>
              <a:rPr lang="en-US" sz="2100" dirty="0">
                <a:solidFill>
                  <a:prstClr val="black"/>
                </a:solidFill>
              </a:rPr>
              <a:t>: NDP			</a:t>
            </a:r>
            <a:r>
              <a:rPr lang="en-US" sz="2100" dirty="0" smtClean="0">
                <a:solidFill>
                  <a:srgbClr val="FF0000"/>
                </a:solidFill>
              </a:rPr>
              <a:t>Red</a:t>
            </a:r>
            <a:r>
              <a:rPr lang="en-US" sz="2100" dirty="0">
                <a:solidFill>
                  <a:prstClr val="black"/>
                </a:solidFill>
              </a:rPr>
              <a:t>: Liberal</a:t>
            </a:r>
          </a:p>
          <a:p>
            <a:pPr marL="0" lvl="0" indent="0">
              <a:buNone/>
            </a:pPr>
            <a:r>
              <a:rPr lang="en-US" sz="2100" dirty="0" smtClean="0">
                <a:solidFill>
                  <a:srgbClr val="4BACC6">
                    <a:lumMod val="60000"/>
                    <a:lumOff val="40000"/>
                  </a:srgbClr>
                </a:solidFill>
              </a:rPr>
              <a:t>Teal</a:t>
            </a:r>
            <a:r>
              <a:rPr lang="en-US" sz="2100" dirty="0">
                <a:solidFill>
                  <a:prstClr val="black"/>
                </a:solidFill>
              </a:rPr>
              <a:t>: Bloc Quebecois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63</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332" y="1447800"/>
            <a:ext cx="67246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234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64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8429"/>
            <a:ext cx="5257800" cy="625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4863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of Commons (2011)</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65</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724471" cy="234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91000"/>
            <a:ext cx="2554287"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9882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Political Spectrum</a:t>
            </a:r>
            <a:endParaRPr lang="en-US" b="1" dirty="0"/>
          </a:p>
        </p:txBody>
      </p:sp>
      <p:sp>
        <p:nvSpPr>
          <p:cNvPr id="3" name="Content Placeholder 2"/>
          <p:cNvSpPr>
            <a:spLocks noGrp="1"/>
          </p:cNvSpPr>
          <p:nvPr>
            <p:ph idx="1"/>
          </p:nvPr>
        </p:nvSpPr>
        <p:spPr/>
        <p:txBody>
          <a:bodyPr>
            <a:normAutofit fontScale="70000" lnSpcReduction="20000"/>
          </a:bodyPr>
          <a:lstStyle/>
          <a:p>
            <a:r>
              <a:rPr lang="en-US" dirty="0"/>
              <a:t>A political spectrum is a system of </a:t>
            </a:r>
            <a:r>
              <a:rPr lang="en-US" b="1" dirty="0"/>
              <a:t>classifying different political positions</a:t>
            </a:r>
            <a:r>
              <a:rPr lang="en-US" dirty="0"/>
              <a:t> upon one or more geometric axes that symbolize independent political </a:t>
            </a:r>
            <a:r>
              <a:rPr lang="en-US" dirty="0" smtClean="0"/>
              <a:t>beliefs. </a:t>
            </a:r>
          </a:p>
          <a:p>
            <a:r>
              <a:rPr lang="en-US" dirty="0" smtClean="0"/>
              <a:t>On this axis, political beliefs can be considered </a:t>
            </a:r>
            <a:r>
              <a:rPr lang="en-US" b="1" dirty="0" smtClean="0"/>
              <a:t>Left Wing</a:t>
            </a:r>
            <a:r>
              <a:rPr lang="en-US" dirty="0" smtClean="0"/>
              <a:t>, </a:t>
            </a:r>
            <a:r>
              <a:rPr lang="en-US" b="1" dirty="0" smtClean="0"/>
              <a:t>Centre</a:t>
            </a:r>
            <a:r>
              <a:rPr lang="en-US" dirty="0" smtClean="0"/>
              <a:t>, and </a:t>
            </a:r>
            <a:r>
              <a:rPr lang="en-US" b="1" dirty="0" smtClean="0"/>
              <a:t>Right Wing</a:t>
            </a:r>
            <a:r>
              <a:rPr lang="en-US" dirty="0" smtClean="0"/>
              <a:t>.</a:t>
            </a:r>
          </a:p>
          <a:p>
            <a:r>
              <a:rPr lang="en-US" dirty="0" smtClean="0"/>
              <a:t>The classification originated after the French Revolution when the </a:t>
            </a:r>
            <a:r>
              <a:rPr lang="en-US" b="1" dirty="0" smtClean="0"/>
              <a:t>clergy, nobility, and monarchists sat in the right side of parliament</a:t>
            </a:r>
            <a:r>
              <a:rPr lang="en-US" dirty="0" smtClean="0"/>
              <a:t>, and the </a:t>
            </a:r>
            <a:r>
              <a:rPr lang="en-US" b="1" dirty="0" smtClean="0"/>
              <a:t>elected commons sat on the left.</a:t>
            </a:r>
          </a:p>
          <a:p>
            <a:r>
              <a:rPr lang="en-US" dirty="0" smtClean="0"/>
              <a:t>Thus</a:t>
            </a:r>
            <a:r>
              <a:rPr lang="en-US" dirty="0"/>
              <a:t>, the term "right-wing" became associated with maintaining the </a:t>
            </a:r>
            <a:r>
              <a:rPr lang="en-US" b="1" dirty="0"/>
              <a:t>status quo </a:t>
            </a:r>
            <a:r>
              <a:rPr lang="en-US" dirty="0"/>
              <a:t>and protecting the interests of the established </a:t>
            </a:r>
            <a:r>
              <a:rPr lang="en-US" b="1" dirty="0"/>
              <a:t>elites</a:t>
            </a:r>
            <a:r>
              <a:rPr lang="en-US" dirty="0"/>
              <a:t>, like the nobility, clergy and the wealthy</a:t>
            </a:r>
            <a:r>
              <a:rPr lang="en-US" dirty="0" smtClean="0"/>
              <a:t>.</a:t>
            </a:r>
          </a:p>
          <a:p>
            <a:r>
              <a:rPr lang="en-US" dirty="0" smtClean="0"/>
              <a:t>The term </a:t>
            </a:r>
            <a:r>
              <a:rPr lang="en-US" dirty="0"/>
              <a:t>"left-wing" </a:t>
            </a:r>
            <a:r>
              <a:rPr lang="en-US" dirty="0" smtClean="0"/>
              <a:t>became </a:t>
            </a:r>
            <a:r>
              <a:rPr lang="en-US" dirty="0"/>
              <a:t>associated with </a:t>
            </a:r>
            <a:r>
              <a:rPr lang="en-US" b="1" dirty="0"/>
              <a:t>demanding progress and </a:t>
            </a:r>
            <a:r>
              <a:rPr lang="en-US" b="1" dirty="0" smtClean="0"/>
              <a:t>equality</a:t>
            </a:r>
            <a:r>
              <a:rPr lang="en-US" dirty="0" smtClean="0"/>
              <a:t>. </a:t>
            </a:r>
          </a:p>
        </p:txBody>
      </p:sp>
      <p:sp>
        <p:nvSpPr>
          <p:cNvPr id="4" name="Slide Number Placeholder 3"/>
          <p:cNvSpPr>
            <a:spLocks noGrp="1"/>
          </p:cNvSpPr>
          <p:nvPr>
            <p:ph type="sldNum" sz="quarter" idx="12"/>
          </p:nvPr>
        </p:nvSpPr>
        <p:spPr/>
        <p:txBody>
          <a:bodyPr/>
          <a:lstStyle/>
          <a:p>
            <a:fld id="{3EA10328-A832-4CBE-9B28-5FACEAB76782}" type="slidenum">
              <a:rPr lang="en-US" smtClean="0"/>
              <a:t>66</a:t>
            </a:fld>
            <a:endParaRPr lang="en-US"/>
          </a:p>
        </p:txBody>
      </p:sp>
    </p:spTree>
    <p:extLst>
      <p:ext uri="{BB962C8B-B14F-4D97-AF65-F5344CB8AC3E}">
        <p14:creationId xmlns:p14="http://schemas.microsoft.com/office/powerpoint/2010/main" val="38490347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67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8915399"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5312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Problems with Single axis Political Spectrum</a:t>
            </a:r>
            <a:endParaRPr lang="en-US" b="1" dirty="0"/>
          </a:p>
        </p:txBody>
      </p:sp>
      <p:sp>
        <p:nvSpPr>
          <p:cNvPr id="3" name="Content Placeholder 2"/>
          <p:cNvSpPr>
            <a:spLocks noGrp="1"/>
          </p:cNvSpPr>
          <p:nvPr>
            <p:ph idx="1"/>
          </p:nvPr>
        </p:nvSpPr>
        <p:spPr/>
        <p:txBody>
          <a:bodyPr/>
          <a:lstStyle/>
          <a:p>
            <a:r>
              <a:rPr lang="en-US" dirty="0" smtClean="0"/>
              <a:t>It is too simple.  Several political ideologies do not fit on the single axis spectrum.</a:t>
            </a:r>
          </a:p>
          <a:p>
            <a:r>
              <a:rPr lang="en-US" dirty="0" smtClean="0"/>
              <a:t>Libertarianism, for example, believes in complete personal freedom from government and complete economic freedom from government.</a:t>
            </a:r>
          </a:p>
          <a:p>
            <a:r>
              <a:rPr lang="en-US" dirty="0" smtClean="0"/>
              <a:t>So, a new two-axes political spectrum was created.</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68</a:t>
            </a:fld>
            <a:endParaRPr lang="en-US"/>
          </a:p>
        </p:txBody>
      </p:sp>
    </p:spTree>
    <p:extLst>
      <p:ext uri="{BB962C8B-B14F-4D97-AF65-F5344CB8AC3E}">
        <p14:creationId xmlns:p14="http://schemas.microsoft.com/office/powerpoint/2010/main" val="22672157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Two Dimensional Political Spectrum</a:t>
            </a:r>
            <a:endParaRPr lang="en-US" b="1" dirty="0"/>
          </a:p>
        </p:txBody>
      </p:sp>
      <p:sp>
        <p:nvSpPr>
          <p:cNvPr id="4" name="Slide Number Placeholder 3"/>
          <p:cNvSpPr>
            <a:spLocks noGrp="1"/>
          </p:cNvSpPr>
          <p:nvPr>
            <p:ph type="sldNum" sz="quarter" idx="12"/>
          </p:nvPr>
        </p:nvSpPr>
        <p:spPr/>
        <p:txBody>
          <a:bodyPr/>
          <a:lstStyle/>
          <a:p>
            <a:fld id="{3EA10328-A832-4CBE-9B28-5FACEAB76782}" type="slidenum">
              <a:rPr lang="en-US" smtClean="0"/>
              <a:t>69</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2857" y="1600200"/>
            <a:ext cx="457828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13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Arguments for and Against</a:t>
            </a:r>
            <a:br>
              <a:rPr lang="en-US" dirty="0" smtClean="0"/>
            </a:br>
            <a:r>
              <a:rPr lang="en-US" dirty="0" smtClean="0"/>
              <a:t>(Fill in this chart in your workbook)</a:t>
            </a:r>
            <a:endParaRPr lang="en-US" dirty="0"/>
          </a:p>
        </p:txBody>
      </p:sp>
      <p:sp>
        <p:nvSpPr>
          <p:cNvPr id="3" name="Content Placeholder 2"/>
          <p:cNvSpPr>
            <a:spLocks noGrp="1"/>
          </p:cNvSpPr>
          <p:nvPr>
            <p:ph sz="half" idx="1"/>
          </p:nvPr>
        </p:nvSpPr>
        <p:spPr/>
        <p:txBody>
          <a:bodyPr/>
          <a:lstStyle/>
          <a:p>
            <a:r>
              <a:rPr lang="en-US" dirty="0" smtClean="0"/>
              <a:t>Constitutional Monarchy</a:t>
            </a:r>
          </a:p>
          <a:p>
            <a:pPr marL="0" indent="0">
              <a:buNone/>
            </a:pPr>
            <a:endParaRPr lang="en-US" dirty="0" smtClean="0"/>
          </a:p>
        </p:txBody>
      </p:sp>
      <p:sp>
        <p:nvSpPr>
          <p:cNvPr id="4" name="Content Placeholder 3"/>
          <p:cNvSpPr>
            <a:spLocks noGrp="1"/>
          </p:cNvSpPr>
          <p:nvPr>
            <p:ph sz="half" idx="2"/>
          </p:nvPr>
        </p:nvSpPr>
        <p:spPr/>
        <p:txBody>
          <a:bodyPr/>
          <a:lstStyle/>
          <a:p>
            <a:r>
              <a:rPr lang="en-US" dirty="0" smtClean="0"/>
              <a:t>Republic</a:t>
            </a:r>
          </a:p>
          <a:p>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3EA10328-A832-4CBE-9B28-5FACEAB76782}" type="slidenum">
              <a:rPr lang="en-US" smtClean="0"/>
              <a:t>7</a:t>
            </a:fld>
            <a:endParaRPr lang="en-US"/>
          </a:p>
        </p:txBody>
      </p:sp>
    </p:spTree>
    <p:extLst>
      <p:ext uri="{BB962C8B-B14F-4D97-AF65-F5344CB8AC3E}">
        <p14:creationId xmlns:p14="http://schemas.microsoft.com/office/powerpoint/2010/main" val="29376027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Socialism</a:t>
            </a:r>
            <a:endParaRPr lang="en-US" u="sng" dirty="0"/>
          </a:p>
        </p:txBody>
      </p:sp>
      <p:sp>
        <p:nvSpPr>
          <p:cNvPr id="3" name="Content Placeholder 2"/>
          <p:cNvSpPr>
            <a:spLocks noGrp="1"/>
          </p:cNvSpPr>
          <p:nvPr>
            <p:ph idx="1"/>
          </p:nvPr>
        </p:nvSpPr>
        <p:spPr/>
        <p:txBody>
          <a:bodyPr>
            <a:normAutofit fontScale="70000" lnSpcReduction="20000"/>
          </a:bodyPr>
          <a:lstStyle/>
          <a:p>
            <a:r>
              <a:rPr lang="en-US" b="1" dirty="0"/>
              <a:t>Socialism is not a single movement</a:t>
            </a:r>
            <a:r>
              <a:rPr lang="en-US" dirty="0"/>
              <a:t>, rather it is an umbrella term that covers a wide range of beliefs that are united in thinking that </a:t>
            </a:r>
            <a:r>
              <a:rPr lang="en-US" b="1" dirty="0"/>
              <a:t>people should be equal and that wealth needs to be redistributed to make this possible</a:t>
            </a:r>
            <a:r>
              <a:rPr lang="en-US" dirty="0"/>
              <a:t> – a </a:t>
            </a:r>
            <a:r>
              <a:rPr lang="en-US" b="1" dirty="0"/>
              <a:t>Robin Hood </a:t>
            </a:r>
            <a:r>
              <a:rPr lang="en-US" dirty="0"/>
              <a:t>principle, of taking from the rich to give to the poor. </a:t>
            </a:r>
            <a:endParaRPr lang="en-US" dirty="0" smtClean="0"/>
          </a:p>
          <a:p>
            <a:r>
              <a:rPr lang="en-US" dirty="0"/>
              <a:t>Socialists believe that the </a:t>
            </a:r>
            <a:r>
              <a:rPr lang="en-US" b="1" dirty="0"/>
              <a:t>state must promote this equality</a:t>
            </a:r>
            <a:r>
              <a:rPr lang="en-US" dirty="0" smtClean="0"/>
              <a:t>.</a:t>
            </a:r>
          </a:p>
          <a:p>
            <a:r>
              <a:rPr lang="en-US" b="1" dirty="0"/>
              <a:t>Radical Socialists </a:t>
            </a:r>
            <a:endParaRPr lang="en-US" b="1" dirty="0" smtClean="0"/>
          </a:p>
          <a:p>
            <a:pPr lvl="1"/>
            <a:r>
              <a:rPr lang="en-US" dirty="0" smtClean="0"/>
              <a:t>call </a:t>
            </a:r>
            <a:r>
              <a:rPr lang="en-US" dirty="0"/>
              <a:t>for </a:t>
            </a:r>
            <a:r>
              <a:rPr lang="en-US" b="1" dirty="0" smtClean="0"/>
              <a:t>nationalization</a:t>
            </a:r>
            <a:r>
              <a:rPr lang="en-US" dirty="0" smtClean="0"/>
              <a:t> (government ownership) </a:t>
            </a:r>
            <a:r>
              <a:rPr lang="en-US" dirty="0"/>
              <a:t>of all businesses on behalf of the workers. This requires dictatorial government to force it through. </a:t>
            </a:r>
            <a:r>
              <a:rPr lang="en-US" dirty="0" smtClean="0"/>
              <a:t> (Communism)</a:t>
            </a:r>
          </a:p>
          <a:p>
            <a:r>
              <a:rPr lang="en-US" b="1" dirty="0"/>
              <a:t>Moderate Socialists </a:t>
            </a:r>
            <a:endParaRPr lang="en-US" b="1" dirty="0" smtClean="0"/>
          </a:p>
          <a:p>
            <a:pPr lvl="1"/>
            <a:r>
              <a:rPr lang="en-US" dirty="0" smtClean="0"/>
              <a:t>call </a:t>
            </a:r>
            <a:r>
              <a:rPr lang="en-US" dirty="0"/>
              <a:t>for </a:t>
            </a:r>
            <a:r>
              <a:rPr lang="en-US" b="1" dirty="0"/>
              <a:t>progressive taxation </a:t>
            </a:r>
            <a:r>
              <a:rPr lang="en-US" dirty="0"/>
              <a:t>(taxing the </a:t>
            </a:r>
            <a:r>
              <a:rPr lang="en-US" b="1" dirty="0"/>
              <a:t>rich</a:t>
            </a:r>
            <a:r>
              <a:rPr lang="en-US" dirty="0"/>
              <a:t> and </a:t>
            </a:r>
            <a:r>
              <a:rPr lang="en-US" b="1" dirty="0"/>
              <a:t>businesses</a:t>
            </a:r>
            <a:r>
              <a:rPr lang="en-US" dirty="0"/>
              <a:t> at higher rates than others) to fund services for the poor. </a:t>
            </a:r>
            <a:endParaRPr lang="en-US" dirty="0" smtClean="0"/>
          </a:p>
          <a:p>
            <a:pPr lvl="1"/>
            <a:r>
              <a:rPr lang="en-US" dirty="0" smtClean="0"/>
              <a:t>generally </a:t>
            </a:r>
            <a:r>
              <a:rPr lang="en-US" dirty="0" err="1"/>
              <a:t>favour</a:t>
            </a:r>
            <a:r>
              <a:rPr lang="en-US" dirty="0"/>
              <a:t> a </a:t>
            </a:r>
            <a:r>
              <a:rPr lang="en-US" b="1" dirty="0"/>
              <a:t>mixed economy</a:t>
            </a:r>
            <a:r>
              <a:rPr lang="en-US" dirty="0"/>
              <a:t> of independent business and state  controlled key services. </a:t>
            </a:r>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70</a:t>
            </a:fld>
            <a:endParaRPr lang="en-US"/>
          </a:p>
        </p:txBody>
      </p:sp>
    </p:spTree>
    <p:extLst>
      <p:ext uri="{BB962C8B-B14F-4D97-AF65-F5344CB8AC3E}">
        <p14:creationId xmlns:p14="http://schemas.microsoft.com/office/powerpoint/2010/main" val="41640799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Socialism</a:t>
            </a:r>
            <a:endParaRPr lang="en-US" u="sng" dirty="0"/>
          </a:p>
        </p:txBody>
      </p:sp>
      <p:sp>
        <p:nvSpPr>
          <p:cNvPr id="3" name="Content Placeholder 2"/>
          <p:cNvSpPr>
            <a:spLocks noGrp="1"/>
          </p:cNvSpPr>
          <p:nvPr>
            <p:ph idx="1"/>
          </p:nvPr>
        </p:nvSpPr>
        <p:spPr/>
        <p:txBody>
          <a:bodyPr>
            <a:normAutofit lnSpcReduction="10000"/>
          </a:bodyPr>
          <a:lstStyle/>
          <a:p>
            <a:r>
              <a:rPr lang="en-US" dirty="0" smtClean="0"/>
              <a:t>Moderate Socialist States:</a:t>
            </a:r>
          </a:p>
          <a:p>
            <a:pPr lvl="1"/>
            <a:r>
              <a:rPr lang="en-US" dirty="0" smtClean="0"/>
              <a:t>Sweden (tax rate can go up to 60%)</a:t>
            </a:r>
          </a:p>
          <a:p>
            <a:pPr lvl="1"/>
            <a:r>
              <a:rPr lang="en-US" dirty="0" smtClean="0"/>
              <a:t>Finland</a:t>
            </a:r>
          </a:p>
          <a:p>
            <a:pPr lvl="1"/>
            <a:r>
              <a:rPr lang="en-US" dirty="0" smtClean="0"/>
              <a:t>Norway</a:t>
            </a:r>
          </a:p>
          <a:p>
            <a:pPr lvl="1"/>
            <a:endParaRPr lang="en-US" dirty="0"/>
          </a:p>
          <a:p>
            <a:r>
              <a:rPr lang="en-US" dirty="0" smtClean="0"/>
              <a:t>Radical Socialist States:</a:t>
            </a:r>
          </a:p>
          <a:p>
            <a:pPr lvl="1"/>
            <a:r>
              <a:rPr lang="en-US" dirty="0" smtClean="0"/>
              <a:t>Cuba</a:t>
            </a:r>
          </a:p>
          <a:p>
            <a:pPr lvl="1"/>
            <a:r>
              <a:rPr lang="en-US" dirty="0" smtClean="0"/>
              <a:t>North Korea</a:t>
            </a:r>
          </a:p>
          <a:p>
            <a:pPr lvl="1"/>
            <a:r>
              <a:rPr lang="en-US" dirty="0" smtClean="0"/>
              <a:t>China (to some extent)</a:t>
            </a:r>
          </a:p>
          <a:p>
            <a:pPr lvl="1"/>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71</a:t>
            </a:fld>
            <a:endParaRPr lang="en-US"/>
          </a:p>
        </p:txBody>
      </p:sp>
    </p:spTree>
    <p:extLst>
      <p:ext uri="{BB962C8B-B14F-4D97-AF65-F5344CB8AC3E}">
        <p14:creationId xmlns:p14="http://schemas.microsoft.com/office/powerpoint/2010/main" val="13491520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Communism </a:t>
            </a:r>
            <a:r>
              <a:rPr lang="en-US" dirty="0" smtClean="0"/>
              <a:t>(Marxism)</a:t>
            </a:r>
            <a:endParaRPr lang="en-US" dirty="0"/>
          </a:p>
        </p:txBody>
      </p:sp>
      <p:sp>
        <p:nvSpPr>
          <p:cNvPr id="3" name="Content Placeholder 2"/>
          <p:cNvSpPr>
            <a:spLocks noGrp="1"/>
          </p:cNvSpPr>
          <p:nvPr>
            <p:ph idx="1"/>
          </p:nvPr>
        </p:nvSpPr>
        <p:spPr/>
        <p:txBody>
          <a:bodyPr>
            <a:normAutofit fontScale="62500" lnSpcReduction="20000"/>
          </a:bodyPr>
          <a:lstStyle/>
          <a:p>
            <a:r>
              <a:rPr lang="en-US" dirty="0"/>
              <a:t>All Communists are Socialists, but not all Socialists are Communists. </a:t>
            </a:r>
            <a:r>
              <a:rPr lang="en-US" b="1" dirty="0" smtClean="0"/>
              <a:t>Communism </a:t>
            </a:r>
            <a:r>
              <a:rPr lang="en-US" b="1" dirty="0"/>
              <a:t>is a radical subset of Socialism</a:t>
            </a:r>
            <a:r>
              <a:rPr lang="en-US" dirty="0" smtClean="0"/>
              <a:t>.</a:t>
            </a:r>
          </a:p>
          <a:p>
            <a:r>
              <a:rPr lang="en-US" dirty="0" smtClean="0"/>
              <a:t>German intellect </a:t>
            </a:r>
            <a:r>
              <a:rPr lang="en-US" b="1" dirty="0" smtClean="0"/>
              <a:t>Karl Marx </a:t>
            </a:r>
            <a:r>
              <a:rPr lang="en-US" dirty="0" smtClean="0"/>
              <a:t>believed that as a country’s economy industrializes and matures, </a:t>
            </a:r>
            <a:r>
              <a:rPr lang="en-US" b="1" dirty="0" smtClean="0"/>
              <a:t>the wealth will inevitably become more and more concentrated into the hands of a few</a:t>
            </a:r>
            <a:r>
              <a:rPr lang="en-US" dirty="0" smtClean="0"/>
              <a:t>.</a:t>
            </a:r>
          </a:p>
          <a:p>
            <a:r>
              <a:rPr lang="en-US" dirty="0" smtClean="0"/>
              <a:t>This, he felt, will lead to a Communist Revolution, in which the </a:t>
            </a:r>
            <a:r>
              <a:rPr lang="en-US" b="1" dirty="0" smtClean="0"/>
              <a:t>proletariat </a:t>
            </a:r>
            <a:r>
              <a:rPr lang="en-US" dirty="0" smtClean="0"/>
              <a:t>(workers) </a:t>
            </a:r>
            <a:r>
              <a:rPr lang="en-US" b="1" dirty="0" smtClean="0"/>
              <a:t>take back the means of production </a:t>
            </a:r>
            <a:r>
              <a:rPr lang="en-US" dirty="0" smtClean="0"/>
              <a:t>(industry) </a:t>
            </a:r>
            <a:r>
              <a:rPr lang="en-US" b="1" dirty="0" smtClean="0"/>
              <a:t>from the bourgeoisie </a:t>
            </a:r>
            <a:r>
              <a:rPr lang="en-US" dirty="0" smtClean="0"/>
              <a:t>(capitalists or business owners).  </a:t>
            </a:r>
            <a:endParaRPr lang="en-US" dirty="0"/>
          </a:p>
          <a:p>
            <a:r>
              <a:rPr lang="en-US" dirty="0" smtClean="0"/>
              <a:t>Communists believe it is </a:t>
            </a:r>
            <a:r>
              <a:rPr lang="en-US" b="1" dirty="0" smtClean="0"/>
              <a:t>the duty of the state (government) to develop economic equality</a:t>
            </a:r>
            <a:r>
              <a:rPr lang="en-US" dirty="0" smtClean="0"/>
              <a:t> so that citizens can </a:t>
            </a:r>
            <a:r>
              <a:rPr lang="en-US" b="1" dirty="0" smtClean="0"/>
              <a:t>share</a:t>
            </a:r>
            <a:r>
              <a:rPr lang="en-US" dirty="0" smtClean="0"/>
              <a:t> in the wealth created by industry.</a:t>
            </a:r>
          </a:p>
          <a:p>
            <a:r>
              <a:rPr lang="en-US" dirty="0" smtClean="0"/>
              <a:t>Under communism, there is </a:t>
            </a:r>
            <a:r>
              <a:rPr lang="en-US" b="1" dirty="0" smtClean="0"/>
              <a:t>no private ownership of business</a:t>
            </a:r>
            <a:r>
              <a:rPr lang="en-US" dirty="0" smtClean="0"/>
              <a:t>.</a:t>
            </a:r>
          </a:p>
          <a:p>
            <a:r>
              <a:rPr lang="en-US" dirty="0" smtClean="0"/>
              <a:t>In an ideal communist state, there are </a:t>
            </a:r>
            <a:r>
              <a:rPr lang="en-US" b="1" dirty="0" smtClean="0"/>
              <a:t>no classes</a:t>
            </a:r>
            <a:r>
              <a:rPr lang="en-US" dirty="0" smtClean="0"/>
              <a:t>.  Everyone </a:t>
            </a:r>
            <a:r>
              <a:rPr lang="en-US" b="1" dirty="0" smtClean="0"/>
              <a:t>is equal</a:t>
            </a:r>
            <a:r>
              <a:rPr lang="en-US" dirty="0" smtClean="0"/>
              <a:t>.</a:t>
            </a:r>
          </a:p>
          <a:p>
            <a:r>
              <a:rPr lang="en-US" dirty="0" smtClean="0"/>
              <a:t>This is rarely the case.  Usually, the business elite are replaced by the political elite.</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72</a:t>
            </a:fld>
            <a:endParaRPr lang="en-US"/>
          </a:p>
        </p:txBody>
      </p:sp>
    </p:spTree>
    <p:extLst>
      <p:ext uri="{BB962C8B-B14F-4D97-AF65-F5344CB8AC3E}">
        <p14:creationId xmlns:p14="http://schemas.microsoft.com/office/powerpoint/2010/main" val="21965516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a:t>
            </a:r>
            <a:endParaRPr lang="en-US" dirty="0"/>
          </a:p>
        </p:txBody>
      </p:sp>
      <p:sp>
        <p:nvSpPr>
          <p:cNvPr id="3" name="Content Placeholder 2"/>
          <p:cNvSpPr>
            <a:spLocks noGrp="1"/>
          </p:cNvSpPr>
          <p:nvPr>
            <p:ph idx="1"/>
          </p:nvPr>
        </p:nvSpPr>
        <p:spPr/>
        <p:txBody>
          <a:bodyPr/>
          <a:lstStyle/>
          <a:p>
            <a:pPr marL="0" indent="0">
              <a:buNone/>
            </a:pPr>
            <a:r>
              <a:rPr lang="en-US" dirty="0" smtClean="0"/>
              <a:t>Communist States:</a:t>
            </a:r>
          </a:p>
          <a:p>
            <a:pPr lvl="1"/>
            <a:r>
              <a:rPr lang="en-US" dirty="0" smtClean="0"/>
              <a:t>The former USSR (Russia is no longer communist)</a:t>
            </a:r>
          </a:p>
          <a:p>
            <a:pPr lvl="1"/>
            <a:r>
              <a:rPr lang="en-US" dirty="0" smtClean="0"/>
              <a:t>North Korea</a:t>
            </a:r>
          </a:p>
          <a:p>
            <a:pPr lvl="1"/>
            <a:r>
              <a:rPr lang="en-US" dirty="0" smtClean="0"/>
              <a:t>China</a:t>
            </a:r>
          </a:p>
          <a:p>
            <a:pPr lvl="1"/>
            <a:r>
              <a:rPr lang="en-US" dirty="0" smtClean="0"/>
              <a:t>Cuba</a:t>
            </a:r>
          </a:p>
          <a:p>
            <a:pPr lvl="1"/>
            <a:r>
              <a:rPr lang="en-US" dirty="0" smtClean="0"/>
              <a:t>Vietnam</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73</a:t>
            </a:fld>
            <a:endParaRPr lang="en-US"/>
          </a:p>
        </p:txBody>
      </p:sp>
    </p:spTree>
    <p:extLst>
      <p:ext uri="{BB962C8B-B14F-4D97-AF65-F5344CB8AC3E}">
        <p14:creationId xmlns:p14="http://schemas.microsoft.com/office/powerpoint/2010/main" val="37119924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Liberalism</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Individualism</a:t>
            </a:r>
            <a:r>
              <a:rPr lang="en-US" dirty="0"/>
              <a:t>: The individual takes priority over society.</a:t>
            </a:r>
          </a:p>
          <a:p>
            <a:r>
              <a:rPr lang="en-US" b="1" dirty="0"/>
              <a:t>Freedom</a:t>
            </a:r>
            <a:r>
              <a:rPr lang="en-US" dirty="0"/>
              <a:t>: Individuals have the right to make choices for </a:t>
            </a:r>
            <a:r>
              <a:rPr lang="en-US" dirty="0" smtClean="0"/>
              <a:t>themselves, and these freedoms must be </a:t>
            </a:r>
            <a:r>
              <a:rPr lang="en-US" b="1" dirty="0" smtClean="0"/>
              <a:t>protected by the government </a:t>
            </a:r>
            <a:r>
              <a:rPr lang="en-US" dirty="0" smtClean="0"/>
              <a:t>through a human rights code.</a:t>
            </a:r>
            <a:endParaRPr lang="en-US" dirty="0"/>
          </a:p>
          <a:p>
            <a:r>
              <a:rPr lang="en-US" b="1" dirty="0"/>
              <a:t>Equality</a:t>
            </a:r>
            <a:r>
              <a:rPr lang="en-US" dirty="0"/>
              <a:t>: No person is morally or politically superior to others. Hierarchies are rejected. Success should be decided by hard work</a:t>
            </a:r>
          </a:p>
          <a:p>
            <a:r>
              <a:rPr lang="en-US" b="1" dirty="0" smtClean="0"/>
              <a:t>Progress</a:t>
            </a:r>
            <a:r>
              <a:rPr lang="en-US" b="1" dirty="0"/>
              <a:t>:</a:t>
            </a:r>
            <a:r>
              <a:rPr lang="en-US" dirty="0"/>
              <a:t> </a:t>
            </a:r>
            <a:r>
              <a:rPr lang="en-US" b="1" dirty="0"/>
              <a:t>Traditions should not be kept </a:t>
            </a:r>
            <a:r>
              <a:rPr lang="en-US" dirty="0"/>
              <a:t>unless they have value. New ideas are helpful because they can lead to progress in the sciences, the economy, and society</a:t>
            </a:r>
            <a:r>
              <a:rPr lang="en-US" dirty="0" smtClean="0"/>
              <a:t>.  Liberals do not fear </a:t>
            </a:r>
            <a:r>
              <a:rPr lang="en-US" b="1" dirty="0" smtClean="0"/>
              <a:t>change</a:t>
            </a:r>
            <a:r>
              <a:rPr lang="en-US" dirty="0" smtClean="0"/>
              <a:t>.</a:t>
            </a:r>
            <a:endParaRPr lang="en-US" dirty="0"/>
          </a:p>
          <a:p>
            <a:r>
              <a:rPr lang="en-US" b="1" dirty="0"/>
              <a:t>The free market</a:t>
            </a:r>
            <a:r>
              <a:rPr lang="en-US" dirty="0"/>
              <a:t>: Liberalism and capitalism go hand in hand. Liberals like the </a:t>
            </a:r>
            <a:r>
              <a:rPr lang="en-US" dirty="0" smtClean="0"/>
              <a:t>free market (little government intervention)because </a:t>
            </a:r>
            <a:r>
              <a:rPr lang="en-US" dirty="0"/>
              <a:t>it more easily creates wealth, as opposed to traditional economies, which often have </a:t>
            </a:r>
            <a:r>
              <a:rPr lang="en-US" dirty="0" smtClean="0"/>
              <a:t>extensive regulations and </a:t>
            </a:r>
            <a:r>
              <a:rPr lang="en-US" dirty="0"/>
              <a:t>limits on which occupations people can </a:t>
            </a:r>
            <a:r>
              <a:rPr lang="en-US" dirty="0" smtClean="0"/>
              <a:t>hold.</a:t>
            </a:r>
          </a:p>
        </p:txBody>
      </p:sp>
      <p:sp>
        <p:nvSpPr>
          <p:cNvPr id="4" name="Slide Number Placeholder 3"/>
          <p:cNvSpPr>
            <a:spLocks noGrp="1"/>
          </p:cNvSpPr>
          <p:nvPr>
            <p:ph type="sldNum" sz="quarter" idx="12"/>
          </p:nvPr>
        </p:nvSpPr>
        <p:spPr/>
        <p:txBody>
          <a:bodyPr/>
          <a:lstStyle/>
          <a:p>
            <a:fld id="{3EA10328-A832-4CBE-9B28-5FACEAB76782}" type="slidenum">
              <a:rPr lang="en-US" smtClean="0"/>
              <a:t>74</a:t>
            </a:fld>
            <a:endParaRPr lang="en-US"/>
          </a:p>
        </p:txBody>
      </p:sp>
    </p:spTree>
    <p:extLst>
      <p:ext uri="{BB962C8B-B14F-4D97-AF65-F5344CB8AC3E}">
        <p14:creationId xmlns:p14="http://schemas.microsoft.com/office/powerpoint/2010/main" val="27900874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Conservatism</a:t>
            </a:r>
            <a:endParaRPr lang="en-US" u="sng"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Social Conservatism</a:t>
            </a:r>
          </a:p>
          <a:p>
            <a:r>
              <a:rPr lang="en-US" dirty="0" smtClean="0"/>
              <a:t>Conservatives </a:t>
            </a:r>
            <a:r>
              <a:rPr lang="en-US" dirty="0"/>
              <a:t>are generally </a:t>
            </a:r>
            <a:r>
              <a:rPr lang="en-US" b="1" dirty="0"/>
              <a:t>reluctant to change or reform things</a:t>
            </a:r>
            <a:r>
              <a:rPr lang="en-US" dirty="0"/>
              <a:t>. </a:t>
            </a:r>
            <a:r>
              <a:rPr lang="en-US" b="1" dirty="0"/>
              <a:t>Tradition</a:t>
            </a:r>
            <a:r>
              <a:rPr lang="en-US" dirty="0"/>
              <a:t> is preferred</a:t>
            </a:r>
            <a:r>
              <a:rPr lang="en-US" dirty="0" smtClean="0"/>
              <a:t>.</a:t>
            </a:r>
          </a:p>
          <a:p>
            <a:r>
              <a:rPr lang="en-US" dirty="0"/>
              <a:t>Conservatives often support such institutions as </a:t>
            </a:r>
            <a:r>
              <a:rPr lang="en-US" b="1" dirty="0"/>
              <a:t>family and </a:t>
            </a:r>
            <a:r>
              <a:rPr lang="en-US" b="1" dirty="0" smtClean="0"/>
              <a:t>church</a:t>
            </a:r>
            <a:r>
              <a:rPr lang="en-US" dirty="0" smtClean="0"/>
              <a:t>.</a:t>
            </a:r>
          </a:p>
          <a:p>
            <a:r>
              <a:rPr lang="en-US" dirty="0" smtClean="0"/>
              <a:t>Conservative </a:t>
            </a:r>
            <a:r>
              <a:rPr lang="en-US" dirty="0"/>
              <a:t>fear that </a:t>
            </a:r>
            <a:r>
              <a:rPr lang="en-US" b="1" dirty="0" smtClean="0"/>
              <a:t>too much change </a:t>
            </a:r>
            <a:r>
              <a:rPr lang="en-US" b="1" dirty="0"/>
              <a:t>merely </a:t>
            </a:r>
            <a:r>
              <a:rPr lang="en-US" b="1" dirty="0" smtClean="0"/>
              <a:t>brings </a:t>
            </a:r>
            <a:r>
              <a:rPr lang="en-US" b="1" dirty="0"/>
              <a:t>disruption.</a:t>
            </a:r>
            <a:r>
              <a:rPr lang="en-US" dirty="0"/>
              <a:t> </a:t>
            </a:r>
            <a:endParaRPr lang="en-US" dirty="0" smtClean="0"/>
          </a:p>
          <a:p>
            <a:r>
              <a:rPr lang="en-US" dirty="0" smtClean="0"/>
              <a:t>Believe the justice system should be </a:t>
            </a:r>
            <a:r>
              <a:rPr lang="en-US" b="1" dirty="0" smtClean="0"/>
              <a:t>tough on crime</a:t>
            </a:r>
            <a:r>
              <a:rPr lang="en-US" dirty="0" smtClean="0"/>
              <a:t>.  (Longer sentences)</a:t>
            </a:r>
          </a:p>
          <a:p>
            <a:pPr marL="0" indent="0">
              <a:buNone/>
            </a:pPr>
            <a:r>
              <a:rPr lang="en-US" b="1" dirty="0" smtClean="0"/>
              <a:t>Fiscal Conservatism</a:t>
            </a:r>
          </a:p>
          <a:p>
            <a:r>
              <a:rPr lang="en-US" dirty="0" smtClean="0"/>
              <a:t>The </a:t>
            </a:r>
            <a:r>
              <a:rPr lang="en-US" b="1" dirty="0" smtClean="0"/>
              <a:t>Government should have little influence over the economy.  </a:t>
            </a:r>
            <a:r>
              <a:rPr lang="en-US" dirty="0" smtClean="0"/>
              <a:t>(Few regulations, </a:t>
            </a:r>
            <a:r>
              <a:rPr lang="en-US" dirty="0" err="1" smtClean="0"/>
              <a:t>tarriffs</a:t>
            </a:r>
            <a:r>
              <a:rPr lang="en-US" dirty="0" smtClean="0"/>
              <a:t>, and duties)—”</a:t>
            </a:r>
            <a:r>
              <a:rPr lang="en-US" b="1" dirty="0" smtClean="0"/>
              <a:t>Laissez Faire </a:t>
            </a:r>
            <a:r>
              <a:rPr lang="en-US" dirty="0" smtClean="0"/>
              <a:t>“Capitalism</a:t>
            </a:r>
          </a:p>
          <a:p>
            <a:r>
              <a:rPr lang="en-US" b="1" dirty="0" smtClean="0"/>
              <a:t>Low taxes and reduced government spending</a:t>
            </a:r>
            <a:r>
              <a:rPr lang="en-US" dirty="0" smtClean="0"/>
              <a:t>.</a:t>
            </a:r>
          </a:p>
          <a:p>
            <a:pPr marL="0" indent="0">
              <a:buNone/>
            </a:pP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75</a:t>
            </a:fld>
            <a:endParaRPr lang="en-US"/>
          </a:p>
        </p:txBody>
      </p:sp>
    </p:spTree>
    <p:extLst>
      <p:ext uri="{BB962C8B-B14F-4D97-AF65-F5344CB8AC3E}">
        <p14:creationId xmlns:p14="http://schemas.microsoft.com/office/powerpoint/2010/main" val="21311066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Conservatism</a:t>
            </a:r>
            <a:endParaRPr lang="en-US" u="sng" dirty="0"/>
          </a:p>
        </p:txBody>
      </p:sp>
      <p:sp>
        <p:nvSpPr>
          <p:cNvPr id="3" name="Content Placeholder 2"/>
          <p:cNvSpPr>
            <a:spLocks noGrp="1"/>
          </p:cNvSpPr>
          <p:nvPr>
            <p:ph idx="1"/>
          </p:nvPr>
        </p:nvSpPr>
        <p:spPr/>
        <p:txBody>
          <a:bodyPr/>
          <a:lstStyle/>
          <a:p>
            <a:r>
              <a:rPr lang="en-US" dirty="0" smtClean="0"/>
              <a:t>Conservative States:</a:t>
            </a:r>
          </a:p>
          <a:p>
            <a:pPr lvl="1"/>
            <a:r>
              <a:rPr lang="en-US" dirty="0" smtClean="0"/>
              <a:t>The </a:t>
            </a:r>
            <a:r>
              <a:rPr lang="en-US" b="1" dirty="0" smtClean="0"/>
              <a:t>Republican Party </a:t>
            </a:r>
            <a:r>
              <a:rPr lang="en-US" dirty="0" smtClean="0"/>
              <a:t>in the USA is both </a:t>
            </a:r>
            <a:r>
              <a:rPr lang="en-US" dirty="0"/>
              <a:t>s</a:t>
            </a:r>
            <a:r>
              <a:rPr lang="en-US" dirty="0" smtClean="0"/>
              <a:t>ocially and </a:t>
            </a:r>
            <a:r>
              <a:rPr lang="en-US" dirty="0"/>
              <a:t>f</a:t>
            </a:r>
            <a:r>
              <a:rPr lang="en-US" dirty="0" smtClean="0"/>
              <a:t>iscally Conservative.</a:t>
            </a:r>
          </a:p>
          <a:p>
            <a:pPr lvl="1"/>
            <a:r>
              <a:rPr lang="en-US" dirty="0" smtClean="0"/>
              <a:t>The </a:t>
            </a:r>
            <a:r>
              <a:rPr lang="en-US" b="1" dirty="0" smtClean="0"/>
              <a:t>Conservative Party </a:t>
            </a:r>
            <a:r>
              <a:rPr lang="en-US" dirty="0" smtClean="0"/>
              <a:t>in </a:t>
            </a:r>
            <a:r>
              <a:rPr lang="en-US" dirty="0"/>
              <a:t>Canada is both socially and fiscally </a:t>
            </a:r>
            <a:r>
              <a:rPr lang="en-US" dirty="0" smtClean="0"/>
              <a:t>Conservative.</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76</a:t>
            </a:fld>
            <a:endParaRPr lang="en-US"/>
          </a:p>
        </p:txBody>
      </p:sp>
    </p:spTree>
    <p:extLst>
      <p:ext uri="{BB962C8B-B14F-4D97-AF65-F5344CB8AC3E}">
        <p14:creationId xmlns:p14="http://schemas.microsoft.com/office/powerpoint/2010/main" val="33625429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Fascism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word Fascism was first used by </a:t>
            </a:r>
            <a:r>
              <a:rPr lang="en-US" b="1" dirty="0" smtClean="0"/>
              <a:t>Benito Mussolini </a:t>
            </a:r>
            <a:r>
              <a:rPr lang="en-US" dirty="0" smtClean="0"/>
              <a:t>during his reign as leader of Italy from 1922-1943.</a:t>
            </a:r>
          </a:p>
          <a:p>
            <a:r>
              <a:rPr lang="en-US" b="1" dirty="0" smtClean="0"/>
              <a:t>Action over thought</a:t>
            </a:r>
            <a:r>
              <a:rPr lang="en-US" dirty="0" smtClean="0"/>
              <a:t>.  If it works, do it.  Do not make decisions based on morals or ethics.</a:t>
            </a:r>
          </a:p>
          <a:p>
            <a:r>
              <a:rPr lang="en-US" b="1" dirty="0" smtClean="0"/>
              <a:t>Extreme Nationalism</a:t>
            </a:r>
            <a:r>
              <a:rPr lang="en-US" dirty="0" smtClean="0"/>
              <a:t>.  (Love of country and willingness to sacrifice virtually everything for it.</a:t>
            </a:r>
          </a:p>
          <a:p>
            <a:r>
              <a:rPr lang="en-US" dirty="0" smtClean="0"/>
              <a:t>It is the purpose of the </a:t>
            </a:r>
            <a:r>
              <a:rPr lang="en-US" b="1" dirty="0" smtClean="0"/>
              <a:t>individual to serve the state</a:t>
            </a:r>
            <a:r>
              <a:rPr lang="en-US" dirty="0" smtClean="0"/>
              <a:t>.  Obedience and service are the ultimate duties of citizens.  (In a democracy, the state serves the citizens.)</a:t>
            </a:r>
          </a:p>
          <a:p>
            <a:r>
              <a:rPr lang="en-US" b="1" dirty="0" smtClean="0"/>
              <a:t>Militaristic</a:t>
            </a:r>
            <a:r>
              <a:rPr lang="en-US" dirty="0" smtClean="0"/>
              <a:t>.  The military is heavily funded and must play a strong role in governing a country.</a:t>
            </a:r>
          </a:p>
          <a:p>
            <a:r>
              <a:rPr lang="en-US" dirty="0" smtClean="0"/>
              <a:t>Fascist economies tend to value private property and business, </a:t>
            </a:r>
            <a:r>
              <a:rPr lang="en-US" b="1" dirty="0" smtClean="0"/>
              <a:t>as long as they are contingent to the service of the state</a:t>
            </a:r>
            <a:r>
              <a:rPr lang="en-US" dirty="0" smtClean="0"/>
              <a:t>.</a:t>
            </a:r>
          </a:p>
          <a:p>
            <a:r>
              <a:rPr lang="en-US" dirty="0" smtClean="0"/>
              <a:t>The State is more important than any individual.</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77</a:t>
            </a:fld>
            <a:endParaRPr lang="en-US"/>
          </a:p>
        </p:txBody>
      </p:sp>
    </p:spTree>
    <p:extLst>
      <p:ext uri="{BB962C8B-B14F-4D97-AF65-F5344CB8AC3E}">
        <p14:creationId xmlns:p14="http://schemas.microsoft.com/office/powerpoint/2010/main" val="12701399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Fascism</a:t>
            </a:r>
            <a:endParaRPr lang="en-US" dirty="0"/>
          </a:p>
        </p:txBody>
      </p:sp>
      <p:sp>
        <p:nvSpPr>
          <p:cNvPr id="3" name="Content Placeholder 2"/>
          <p:cNvSpPr>
            <a:spLocks noGrp="1"/>
          </p:cNvSpPr>
          <p:nvPr>
            <p:ph idx="1"/>
          </p:nvPr>
        </p:nvSpPr>
        <p:spPr/>
        <p:txBody>
          <a:bodyPr/>
          <a:lstStyle/>
          <a:p>
            <a:pPr marL="0" indent="0">
              <a:buNone/>
            </a:pPr>
            <a:r>
              <a:rPr lang="en-US" dirty="0" smtClean="0"/>
              <a:t>Examples of Fascist States:</a:t>
            </a:r>
          </a:p>
          <a:p>
            <a:r>
              <a:rPr lang="en-US" dirty="0" smtClean="0"/>
              <a:t>Fascism was initially a term used to define Fascist Italy; however, over the years the term has been used loosely to describe Nazi Germany and other authoritarian regimes.</a:t>
            </a:r>
            <a:endParaRPr lang="en-US" dirty="0"/>
          </a:p>
        </p:txBody>
      </p:sp>
      <p:sp>
        <p:nvSpPr>
          <p:cNvPr id="4" name="Slide Number Placeholder 3"/>
          <p:cNvSpPr>
            <a:spLocks noGrp="1"/>
          </p:cNvSpPr>
          <p:nvPr>
            <p:ph type="sldNum" sz="quarter" idx="12"/>
          </p:nvPr>
        </p:nvSpPr>
        <p:spPr/>
        <p:txBody>
          <a:bodyPr/>
          <a:lstStyle/>
          <a:p>
            <a:fld id="{3EA10328-A832-4CBE-9B28-5FACEAB76782}" type="slidenum">
              <a:rPr lang="en-US" smtClean="0"/>
              <a:t>78</a:t>
            </a:fld>
            <a:endParaRPr lang="en-US"/>
          </a:p>
        </p:txBody>
      </p:sp>
    </p:spTree>
    <p:extLst>
      <p:ext uri="{BB962C8B-B14F-4D97-AF65-F5344CB8AC3E}">
        <p14:creationId xmlns:p14="http://schemas.microsoft.com/office/powerpoint/2010/main" val="30053812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EA10328-A832-4CBE-9B28-5FACEAB76782}" type="slidenum">
              <a:rPr lang="en-US" smtClean="0"/>
              <a:t>79</a:t>
            </a:fld>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187660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Canadian Constitution</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b="1" u="sng" dirty="0" smtClean="0"/>
              <a:t>Written (originally the BNA Act)</a:t>
            </a:r>
          </a:p>
          <a:p>
            <a:pPr marL="0" indent="0">
              <a:buNone/>
            </a:pPr>
            <a:r>
              <a:rPr lang="en-US" b="1" dirty="0" smtClean="0"/>
              <a:t>3 parts:</a:t>
            </a:r>
          </a:p>
          <a:p>
            <a:pPr marL="571500" indent="-571500">
              <a:buFont typeface="+mj-lt"/>
              <a:buAutoNum type="romanUcPeriod"/>
            </a:pPr>
            <a:r>
              <a:rPr lang="en-US" dirty="0" smtClean="0"/>
              <a:t>Divisions of powers (provincial and federal.)</a:t>
            </a:r>
          </a:p>
          <a:p>
            <a:pPr marL="571500" indent="-571500">
              <a:buFont typeface="+mj-lt"/>
              <a:buAutoNum type="romanUcPeriod"/>
            </a:pPr>
            <a:r>
              <a:rPr lang="en-US" dirty="0" smtClean="0"/>
              <a:t>Charter of rights and freedoms.</a:t>
            </a:r>
          </a:p>
          <a:p>
            <a:pPr marL="571500" indent="-571500">
              <a:buFont typeface="+mj-lt"/>
              <a:buAutoNum type="romanUcPeriod"/>
            </a:pPr>
            <a:r>
              <a:rPr lang="en-US" dirty="0" smtClean="0"/>
              <a:t>Amending Formula. (How to change the constitution)</a:t>
            </a:r>
          </a:p>
          <a:p>
            <a:pPr lvl="1"/>
            <a:r>
              <a:rPr lang="en-US" dirty="0" smtClean="0"/>
              <a:t>Federal government must agree.</a:t>
            </a:r>
          </a:p>
          <a:p>
            <a:pPr lvl="1"/>
            <a:r>
              <a:rPr lang="en-US" dirty="0" smtClean="0"/>
              <a:t>Seven of the ten provinces must agree.  </a:t>
            </a:r>
          </a:p>
          <a:p>
            <a:pPr lvl="1"/>
            <a:r>
              <a:rPr lang="en-US" dirty="0" smtClean="0"/>
              <a:t>These seven provinces must make up at least one half of Canada’s population.</a:t>
            </a:r>
          </a:p>
          <a:p>
            <a:pPr lvl="1"/>
            <a:endParaRPr lang="en-US" dirty="0" smtClean="0"/>
          </a:p>
          <a:p>
            <a:pPr lvl="1"/>
            <a:endParaRPr lang="en-US" dirty="0" smtClean="0"/>
          </a:p>
          <a:p>
            <a:endParaRPr lang="en-US" u="sng" dirty="0" smtClean="0"/>
          </a:p>
        </p:txBody>
      </p:sp>
      <p:sp>
        <p:nvSpPr>
          <p:cNvPr id="4" name="Content Placeholder 3"/>
          <p:cNvSpPr>
            <a:spLocks noGrp="1"/>
          </p:cNvSpPr>
          <p:nvPr>
            <p:ph sz="half" idx="2"/>
          </p:nvPr>
        </p:nvSpPr>
        <p:spPr/>
        <p:txBody>
          <a:bodyPr>
            <a:normAutofit fontScale="77500" lnSpcReduction="20000"/>
          </a:bodyPr>
          <a:lstStyle/>
          <a:p>
            <a:pPr marL="0" indent="0">
              <a:buNone/>
            </a:pPr>
            <a:r>
              <a:rPr lang="en-US" b="1" u="sng" dirty="0" smtClean="0"/>
              <a:t>Unwritten</a:t>
            </a:r>
          </a:p>
          <a:p>
            <a:r>
              <a:rPr lang="en-US" dirty="0" smtClean="0"/>
              <a:t>Rules and practices concerning the roles and functions of parliament.</a:t>
            </a:r>
          </a:p>
          <a:p>
            <a:r>
              <a:rPr lang="en-US" dirty="0" smtClean="0"/>
              <a:t>For example, Political parties are not mentioned in the Written Constitution.</a:t>
            </a:r>
          </a:p>
        </p:txBody>
      </p:sp>
      <p:sp>
        <p:nvSpPr>
          <p:cNvPr id="5" name="Slide Number Placeholder 4"/>
          <p:cNvSpPr>
            <a:spLocks noGrp="1"/>
          </p:cNvSpPr>
          <p:nvPr>
            <p:ph type="sldNum" sz="quarter" idx="12"/>
          </p:nvPr>
        </p:nvSpPr>
        <p:spPr/>
        <p:txBody>
          <a:bodyPr/>
          <a:lstStyle/>
          <a:p>
            <a:fld id="{3EA10328-A832-4CBE-9B28-5FACEAB76782}" type="slidenum">
              <a:rPr lang="en-US" smtClean="0"/>
              <a:t>8</a:t>
            </a:fld>
            <a:endParaRPr lang="en-US"/>
          </a:p>
        </p:txBody>
      </p:sp>
    </p:spTree>
    <p:extLst>
      <p:ext uri="{BB962C8B-B14F-4D97-AF65-F5344CB8AC3E}">
        <p14:creationId xmlns:p14="http://schemas.microsoft.com/office/powerpoint/2010/main" val="4957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federation is an organization of regional governments (provinces) responsible for local matters, and a central government (Ottawa) that is responsible for matters vital to the nation as a whole</a:t>
            </a:r>
            <a:r>
              <a:rPr lang="en-US" dirty="0" smtClean="0"/>
              <a:t>.</a:t>
            </a:r>
          </a:p>
          <a:p>
            <a:r>
              <a:rPr lang="en-US" dirty="0" smtClean="0"/>
              <a:t>However, the provincial government gives up some of its powers to municipal governments.  (towns and cities)</a:t>
            </a:r>
          </a:p>
          <a:p>
            <a:r>
              <a:rPr lang="en-US" dirty="0" smtClean="0"/>
              <a:t>Therefore, in </a:t>
            </a:r>
            <a:r>
              <a:rPr lang="en-US" dirty="0"/>
              <a:t>practice, Canada has </a:t>
            </a:r>
            <a:r>
              <a:rPr lang="en-US" b="1" dirty="0"/>
              <a:t>three levels of government: Federal, Provincial, and </a:t>
            </a:r>
            <a:r>
              <a:rPr lang="en-US" b="1" dirty="0" smtClean="0"/>
              <a:t>Municipal.</a:t>
            </a:r>
          </a:p>
          <a:p>
            <a:pPr marL="0" indent="0">
              <a:buNone/>
            </a:pPr>
            <a:endParaRPr lang="en-US" dirty="0" smtClean="0"/>
          </a:p>
        </p:txBody>
      </p:sp>
      <p:sp>
        <p:nvSpPr>
          <p:cNvPr id="4" name="Slide Number Placeholder 3"/>
          <p:cNvSpPr>
            <a:spLocks noGrp="1"/>
          </p:cNvSpPr>
          <p:nvPr>
            <p:ph type="sldNum" sz="quarter" idx="12"/>
          </p:nvPr>
        </p:nvSpPr>
        <p:spPr/>
        <p:txBody>
          <a:bodyPr/>
          <a:lstStyle/>
          <a:p>
            <a:fld id="{3EA10328-A832-4CBE-9B28-5FACEAB76782}" type="slidenum">
              <a:rPr lang="en-US" smtClean="0"/>
              <a:t>9</a:t>
            </a:fld>
            <a:endParaRPr lang="en-US"/>
          </a:p>
        </p:txBody>
      </p:sp>
    </p:spTree>
    <p:extLst>
      <p:ext uri="{BB962C8B-B14F-4D97-AF65-F5344CB8AC3E}">
        <p14:creationId xmlns:p14="http://schemas.microsoft.com/office/powerpoint/2010/main" val="13010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17679</TotalTime>
  <Words>4375</Words>
  <Application>Microsoft Office PowerPoint</Application>
  <PresentationFormat>On-screen Show (4:3)</PresentationFormat>
  <Paragraphs>494</Paragraphs>
  <Slides>79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Arial</vt:lpstr>
      <vt:lpstr>Calibri</vt:lpstr>
      <vt:lpstr>Office Theme</vt:lpstr>
      <vt:lpstr>The Structure of Canada’s Government</vt:lpstr>
      <vt:lpstr>Guiding Questions:</vt:lpstr>
      <vt:lpstr>Different Forms of Democracy:</vt:lpstr>
      <vt:lpstr>Answer the following Questions in your Workbook</vt:lpstr>
      <vt:lpstr>Constitutional Monarchy</vt:lpstr>
      <vt:lpstr>Should Canada remain a Constitutional Monarchy? Or should it become a republic, like France or the USA?</vt:lpstr>
      <vt:lpstr>Arguments for and Against (Fill in this chart in your workbook)</vt:lpstr>
      <vt:lpstr>The Canadian Constitution</vt:lpstr>
      <vt:lpstr>The Federal System</vt:lpstr>
      <vt:lpstr>Federal System Division of Powers</vt:lpstr>
      <vt:lpstr>Questions</vt:lpstr>
      <vt:lpstr>The Parliamentary System</vt:lpstr>
      <vt:lpstr>Three Branches of Government</vt:lpstr>
      <vt:lpstr>Legislative Branch</vt:lpstr>
      <vt:lpstr>Legislative Branch</vt:lpstr>
      <vt:lpstr>David Johnston, our current G.G.</vt:lpstr>
      <vt:lpstr>Legislative Branch</vt:lpstr>
      <vt:lpstr>House of Commons</vt:lpstr>
      <vt:lpstr>House of Commons (Lower House)</vt:lpstr>
      <vt:lpstr>Parliament Building in Ottawa</vt:lpstr>
      <vt:lpstr>Legislative Branch</vt:lpstr>
      <vt:lpstr>The Senate (Upper House)</vt:lpstr>
      <vt:lpstr>Executive Branch</vt:lpstr>
      <vt:lpstr>Executive Branch</vt:lpstr>
      <vt:lpstr>Executive Branch</vt:lpstr>
      <vt:lpstr>Executive Branch</vt:lpstr>
      <vt:lpstr>Judicial Branch</vt:lpstr>
      <vt:lpstr>Judicial Branch</vt:lpstr>
      <vt:lpstr>Questions</vt:lpstr>
      <vt:lpstr>Supreme Court of Canada</vt:lpstr>
      <vt:lpstr>Supreme Court of Canada</vt:lpstr>
      <vt:lpstr>Task</vt:lpstr>
      <vt:lpstr>PowerPoint Presentation</vt:lpstr>
      <vt:lpstr>Review</vt:lpstr>
      <vt:lpstr>How are Laws Created?</vt:lpstr>
      <vt:lpstr>PowerPoint Presentation</vt:lpstr>
      <vt:lpstr>PowerPoint Presentation</vt:lpstr>
      <vt:lpstr>How a Bill Becomes a Law</vt:lpstr>
      <vt:lpstr>How a Bill becomes Law</vt:lpstr>
      <vt:lpstr>How a Bill becomes Law</vt:lpstr>
      <vt:lpstr>How a Bill becomes a Law</vt:lpstr>
      <vt:lpstr>How a Bill becomes Law</vt:lpstr>
      <vt:lpstr>How a Bill becomes Law</vt:lpstr>
      <vt:lpstr>How a Bill becomes a Law</vt:lpstr>
      <vt:lpstr>Review</vt:lpstr>
      <vt:lpstr>Provincial/Territorial Governments</vt:lpstr>
      <vt:lpstr>PowerPoint Presentation</vt:lpstr>
      <vt:lpstr>Provincial/Territorial Government</vt:lpstr>
      <vt:lpstr>Chapter 10: The Citizen and the Government</vt:lpstr>
      <vt:lpstr>Elections</vt:lpstr>
      <vt:lpstr>Elections</vt:lpstr>
      <vt:lpstr>Elections</vt:lpstr>
      <vt:lpstr>The Electoral Process</vt:lpstr>
      <vt:lpstr>1. Dissolution</vt:lpstr>
      <vt:lpstr>2. Enumeration</vt:lpstr>
      <vt:lpstr>3. Nomination</vt:lpstr>
      <vt:lpstr>4. Campaigning</vt:lpstr>
      <vt:lpstr>5. Balloting</vt:lpstr>
      <vt:lpstr>6. Tabulation</vt:lpstr>
      <vt:lpstr>A few notes:</vt:lpstr>
      <vt:lpstr>A few notes</vt:lpstr>
      <vt:lpstr>PowerPoint Presentation</vt:lpstr>
      <vt:lpstr>House of Commons (2006)</vt:lpstr>
      <vt:lpstr>PowerPoint Presentation</vt:lpstr>
      <vt:lpstr>House of Commons (2011)</vt:lpstr>
      <vt:lpstr>Political Spectrum</vt:lpstr>
      <vt:lpstr>PowerPoint Presentation</vt:lpstr>
      <vt:lpstr>Problems with Single axis Political Spectrum</vt:lpstr>
      <vt:lpstr>Two Dimensional Political Spectrum</vt:lpstr>
      <vt:lpstr>Socialism</vt:lpstr>
      <vt:lpstr>Socialism</vt:lpstr>
      <vt:lpstr>Communism (Marxism)</vt:lpstr>
      <vt:lpstr>Communism</vt:lpstr>
      <vt:lpstr>Liberalism</vt:lpstr>
      <vt:lpstr>Conservatism</vt:lpstr>
      <vt:lpstr>Conservatism</vt:lpstr>
      <vt:lpstr>Fascism</vt:lpstr>
      <vt:lpstr>Fascism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Canada’s Government</dc:title>
  <dc:creator>teacher</dc:creator>
  <cp:lastModifiedBy>teacher</cp:lastModifiedBy>
  <cp:revision>110</cp:revision>
  <dcterms:created xsi:type="dcterms:W3CDTF">2014-01-10T19:31:36Z</dcterms:created>
  <dcterms:modified xsi:type="dcterms:W3CDTF">2015-01-21T19:16:07Z</dcterms:modified>
</cp:coreProperties>
</file>