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303" r:id="rId3"/>
    <p:sldId id="286" r:id="rId4"/>
    <p:sldId id="304" r:id="rId5"/>
    <p:sldId id="305" r:id="rId6"/>
    <p:sldId id="288" r:id="rId7"/>
    <p:sldId id="289" r:id="rId8"/>
    <p:sldId id="291" r:id="rId9"/>
    <p:sldId id="292" r:id="rId10"/>
    <p:sldId id="293" r:id="rId11"/>
    <p:sldId id="294" r:id="rId12"/>
    <p:sldId id="306" r:id="rId13"/>
    <p:sldId id="295" r:id="rId14"/>
    <p:sldId id="297" r:id="rId15"/>
    <p:sldId id="300" r:id="rId16"/>
    <p:sldId id="301" r:id="rId17"/>
    <p:sldId id="302" r:id="rId18"/>
    <p:sldId id="298" r:id="rId19"/>
    <p:sldId id="299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8838AC-AA77-42A1-A72D-60A0E9BC59D4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5B6BDFB-A73F-4ED6-82E2-B5CA27574D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990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699788-3D0F-4081-81C0-32C5587A23F7}" type="slidenum">
              <a:rPr lang="en-GB" altLang="en-US">
                <a:latin typeface="Calibri" panose="020F0502020204030204" pitchFamily="34" charset="0"/>
              </a:rPr>
              <a:pPr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890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0A138-327C-4A38-A86D-0DAC2BFE3B01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681B1E-18B1-4B37-9F1D-A6FCD7299D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6051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D9AE2-2840-4B40-8DA5-EC311BFA9882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B8904-259E-4E65-A288-ECE72F9644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21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A6FB0-6998-4E39-95C5-21F5A8CC3470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E46227-2BAD-4406-A502-0661C13A2A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474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BD6D9-3A6D-4D78-AC48-250EC10F0037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C3B88-CA1C-4120-9ADD-5D2286A831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217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ABDE9-9E3C-4255-96B7-C4060FA2DACD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0DAE469-DC0C-4374-979F-9571775C68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3004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0DF71-0803-41CC-B1AF-57DD0567744B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E2C66-E3FB-4F4C-A3CD-81E6A3F6BE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482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B13C9-B128-414A-9CA6-AEA77616648C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01417-15F0-4639-90C3-D7D798238D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626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B47ED-28F4-4503-AA87-38EED94B3384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77EE1-CD91-4DE8-B30D-F877C78F88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169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569A4-094D-4A48-8BFB-975A96F4E1A6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A3C77A-2EF4-49F5-94A1-F62A204EB7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527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1FF15-4B50-4C61-A40E-E7A057712A3E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60FF33-64ED-4D7F-981E-A336CD0199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058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F3DB0-FA15-484A-854A-5DB6CB97BD44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661087-3D12-41CB-989E-64756512ED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7860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3E2D45-C1FF-49E8-805A-D6A7BBE61163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pPr>
              <a:defRPr/>
            </a:pPr>
            <a:fld id="{5AC3458E-253E-4D2E-8318-8220F72A89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9" r:id="rId2"/>
    <p:sldLayoutId id="2147483785" r:id="rId3"/>
    <p:sldLayoutId id="2147483780" r:id="rId4"/>
    <p:sldLayoutId id="2147483781" r:id="rId5"/>
    <p:sldLayoutId id="2147483782" r:id="rId6"/>
    <p:sldLayoutId id="2147483786" r:id="rId7"/>
    <p:sldLayoutId id="2147483787" r:id="rId8"/>
    <p:sldLayoutId id="2147483788" r:id="rId9"/>
    <p:sldLayoutId id="2147483783" r:id="rId10"/>
    <p:sldLayoutId id="21474837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37112"/>
            <a:ext cx="9144000" cy="24208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GB" sz="6700" dirty="0" smtClean="0">
                <a:solidFill>
                  <a:schemeClr val="accent1">
                    <a:satMod val="150000"/>
                  </a:schemeClr>
                </a:solidFill>
              </a:rPr>
              <a:t>Significant Canadian Battles</a:t>
            </a:r>
            <a:endParaRPr lang="en-GB" sz="67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5900" y="2348880"/>
            <a:ext cx="8077200" cy="1500188"/>
          </a:xfrm>
        </p:spPr>
        <p:txBody>
          <a:bodyPr/>
          <a:lstStyle/>
          <a:p>
            <a:pPr eaLnBrk="1" hangingPunct="1"/>
            <a:r>
              <a:rPr lang="en-GB" altLang="en-US" sz="6000" b="1" dirty="0" smtClean="0"/>
              <a:t>World War 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141" y="104775"/>
            <a:ext cx="3981450" cy="4924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The War on Land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1420257"/>
            <a:ext cx="9324528" cy="5449823"/>
          </a:xfrm>
        </p:spPr>
        <p:txBody>
          <a:bodyPr/>
          <a:lstStyle/>
          <a:p>
            <a:r>
              <a:rPr lang="en-CA" sz="4800" dirty="0" smtClean="0"/>
              <a:t>The CEF started as a division under British Command</a:t>
            </a:r>
          </a:p>
          <a:p>
            <a:r>
              <a:rPr lang="en-CA" sz="4800" dirty="0" smtClean="0"/>
              <a:t>In September 1915 the Canadian Corps was formed </a:t>
            </a:r>
          </a:p>
          <a:p>
            <a:pPr lvl="1"/>
            <a:r>
              <a:rPr lang="en-CA" sz="4400" dirty="0" smtClean="0"/>
              <a:t>Operational and administrative grouping of most Canadian fighting units and their supporting services</a:t>
            </a:r>
          </a:p>
          <a:p>
            <a:endParaRPr lang="en-CA" sz="4800" dirty="0" smtClean="0"/>
          </a:p>
        </p:txBody>
      </p:sp>
    </p:spTree>
    <p:extLst>
      <p:ext uri="{BB962C8B-B14F-4D97-AF65-F5344CB8AC3E}">
        <p14:creationId xmlns:p14="http://schemas.microsoft.com/office/powerpoint/2010/main" val="1865843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The War on Land</a:t>
            </a:r>
            <a:endParaRPr lang="en-CA" sz="6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3" y="1408176"/>
            <a:ext cx="2870958" cy="432508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592" y="1437892"/>
            <a:ext cx="2730500" cy="3810000"/>
          </a:xfrm>
          <a:prstGeom prst="rect">
            <a:avLst/>
          </a:prstGeom>
        </p:spPr>
      </p:pic>
      <p:sp>
        <p:nvSpPr>
          <p:cNvPr id="9" name="Left Arrow 8"/>
          <p:cNvSpPr/>
          <p:nvPr/>
        </p:nvSpPr>
        <p:spPr>
          <a:xfrm>
            <a:off x="2472497" y="1492736"/>
            <a:ext cx="1080120" cy="8229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3374437" y="4833014"/>
            <a:ext cx="48245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 smtClean="0"/>
              <a:t>Lieutenant-General Sir Julien BYNG</a:t>
            </a:r>
            <a:endParaRPr lang="en-CA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86611" y="1856531"/>
            <a:ext cx="33197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 smtClean="0"/>
              <a:t>Lieutenant-General Sir E.A.H Alderson</a:t>
            </a:r>
            <a:endParaRPr lang="en-CA" sz="4400" b="1" dirty="0"/>
          </a:p>
        </p:txBody>
      </p:sp>
      <p:sp>
        <p:nvSpPr>
          <p:cNvPr id="11" name="Up Arrow 10"/>
          <p:cNvSpPr/>
          <p:nvPr/>
        </p:nvSpPr>
        <p:spPr>
          <a:xfrm>
            <a:off x="6516216" y="4920688"/>
            <a:ext cx="914400" cy="10058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869" y="89534"/>
            <a:ext cx="2072152" cy="131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516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The War on Land</a:t>
            </a:r>
            <a:endParaRPr lang="en-CA" sz="6000" dirty="0"/>
          </a:p>
        </p:txBody>
      </p:sp>
      <p:sp>
        <p:nvSpPr>
          <p:cNvPr id="10" name="TextBox 9"/>
          <p:cNvSpPr txBox="1"/>
          <p:nvPr/>
        </p:nvSpPr>
        <p:spPr>
          <a:xfrm>
            <a:off x="4319464" y="2704133"/>
            <a:ext cx="48245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 smtClean="0"/>
              <a:t>Lieutenant-General Sir Arthur CURRIE</a:t>
            </a:r>
            <a:endParaRPr lang="en-CA" sz="4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10688"/>
            <a:ext cx="3960440" cy="51657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536" y="155448"/>
            <a:ext cx="2505456" cy="12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900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The War on Land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1420257"/>
            <a:ext cx="9324528" cy="5449823"/>
          </a:xfrm>
        </p:spPr>
        <p:txBody>
          <a:bodyPr/>
          <a:lstStyle/>
          <a:p>
            <a:r>
              <a:rPr lang="en-CA" sz="4800" dirty="0" smtClean="0"/>
              <a:t>Grew from 35,000 troops in 2 divisions in 1915 to 100,000 troops in 4 divisions by early 1917</a:t>
            </a:r>
          </a:p>
        </p:txBody>
      </p:sp>
    </p:spTree>
    <p:extLst>
      <p:ext uri="{BB962C8B-B14F-4D97-AF65-F5344CB8AC3E}">
        <p14:creationId xmlns:p14="http://schemas.microsoft.com/office/powerpoint/2010/main" val="1924035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Significant Land Battles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1420257"/>
            <a:ext cx="9324528" cy="5449823"/>
          </a:xfrm>
        </p:spPr>
        <p:txBody>
          <a:bodyPr/>
          <a:lstStyle/>
          <a:p>
            <a:r>
              <a:rPr lang="en-CA" sz="4800" dirty="0" smtClean="0"/>
              <a:t>The Second Battle of Ypres</a:t>
            </a:r>
          </a:p>
          <a:p>
            <a:r>
              <a:rPr lang="en-CA" sz="4800" dirty="0" smtClean="0"/>
              <a:t>The Battle of the Somme</a:t>
            </a:r>
          </a:p>
          <a:p>
            <a:r>
              <a:rPr lang="en-CA" sz="4800" dirty="0" smtClean="0"/>
              <a:t>The Battle of </a:t>
            </a:r>
            <a:r>
              <a:rPr lang="en-CA" sz="4800" dirty="0" err="1" smtClean="0"/>
              <a:t>Vimy</a:t>
            </a:r>
            <a:r>
              <a:rPr lang="en-CA" sz="4800" dirty="0" smtClean="0"/>
              <a:t> Ridge</a:t>
            </a:r>
          </a:p>
          <a:p>
            <a:r>
              <a:rPr lang="en-CA" sz="4800" dirty="0" smtClean="0"/>
              <a:t>The Battle of Passchendaele</a:t>
            </a:r>
          </a:p>
          <a:p>
            <a:r>
              <a:rPr lang="en-CA" sz="4800" dirty="0" smtClean="0"/>
              <a:t>Canada’s Hundred Days</a:t>
            </a:r>
          </a:p>
        </p:txBody>
      </p:sp>
    </p:spTree>
    <p:extLst>
      <p:ext uri="{BB962C8B-B14F-4D97-AF65-F5344CB8AC3E}">
        <p14:creationId xmlns:p14="http://schemas.microsoft.com/office/powerpoint/2010/main" val="3165836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Casualties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1420257"/>
            <a:ext cx="9324528" cy="5449823"/>
          </a:xfrm>
        </p:spPr>
        <p:txBody>
          <a:bodyPr/>
          <a:lstStyle/>
          <a:p>
            <a:r>
              <a:rPr lang="en-CA" sz="4800" dirty="0" smtClean="0"/>
              <a:t> In a war it is the number of people taken out of active service (includes wounded, dead, captured, and missing)</a:t>
            </a:r>
          </a:p>
          <a:p>
            <a:pPr marL="119062" indent="0">
              <a:buNone/>
            </a:pPr>
            <a:endParaRPr lang="en-CA" sz="4800" dirty="0" smtClean="0"/>
          </a:p>
          <a:p>
            <a:endParaRPr lang="en-CA" sz="4800" dirty="0" smtClean="0"/>
          </a:p>
        </p:txBody>
      </p:sp>
    </p:spTree>
    <p:extLst>
      <p:ext uri="{BB962C8B-B14F-4D97-AF65-F5344CB8AC3E}">
        <p14:creationId xmlns:p14="http://schemas.microsoft.com/office/powerpoint/2010/main" val="4165673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0"/>
            <a:ext cx="6840855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5570868"/>
            <a:ext cx="5040560" cy="1252728"/>
          </a:xfrm>
        </p:spPr>
        <p:txBody>
          <a:bodyPr>
            <a:noAutofit/>
          </a:bodyPr>
          <a:lstStyle/>
          <a:p>
            <a:r>
              <a:rPr lang="en-CA" sz="10000" dirty="0">
                <a:solidFill>
                  <a:schemeClr val="tx1"/>
                </a:solidFill>
              </a:rPr>
              <a:t>Salient</a:t>
            </a:r>
          </a:p>
        </p:txBody>
      </p:sp>
    </p:spTree>
    <p:extLst>
      <p:ext uri="{BB962C8B-B14F-4D97-AF65-F5344CB8AC3E}">
        <p14:creationId xmlns:p14="http://schemas.microsoft.com/office/powerpoint/2010/main" val="2868783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Rolling Barrage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1420257"/>
            <a:ext cx="9324528" cy="5449823"/>
          </a:xfrm>
        </p:spPr>
        <p:txBody>
          <a:bodyPr/>
          <a:lstStyle/>
          <a:p>
            <a:r>
              <a:rPr lang="en-CA" sz="4800" dirty="0" smtClean="0"/>
              <a:t> Basically, artillery would provide a “curtain” for the advancing infantry</a:t>
            </a:r>
          </a:p>
          <a:p>
            <a:r>
              <a:rPr lang="en-CA" sz="4800" dirty="0" smtClean="0"/>
              <a:t>Strict coordination and timing was essential for success</a:t>
            </a:r>
          </a:p>
          <a:p>
            <a:endParaRPr lang="en-CA" sz="4800" dirty="0" smtClean="0"/>
          </a:p>
        </p:txBody>
      </p:sp>
    </p:spTree>
    <p:extLst>
      <p:ext uri="{BB962C8B-B14F-4D97-AF65-F5344CB8AC3E}">
        <p14:creationId xmlns:p14="http://schemas.microsoft.com/office/powerpoint/2010/main" val="4223587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Your Assignment Part 1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1420257"/>
            <a:ext cx="9324528" cy="5449823"/>
          </a:xfrm>
        </p:spPr>
        <p:txBody>
          <a:bodyPr/>
          <a:lstStyle/>
          <a:p>
            <a:r>
              <a:rPr lang="en-CA" sz="4800" dirty="0" smtClean="0"/>
              <a:t>In groups you will study one of the 5 major Canadian Battles</a:t>
            </a:r>
          </a:p>
          <a:p>
            <a:r>
              <a:rPr lang="en-CA" sz="4800" dirty="0" smtClean="0"/>
              <a:t>You will be experts on that battle</a:t>
            </a:r>
          </a:p>
          <a:p>
            <a:r>
              <a:rPr lang="en-CA" sz="4800" dirty="0" smtClean="0"/>
              <a:t>You will form new groups and teach the new group about your battle</a:t>
            </a:r>
          </a:p>
          <a:p>
            <a:r>
              <a:rPr lang="en-CA" sz="4800" dirty="0" smtClean="0"/>
              <a:t>Fill out Significant battles sheet</a:t>
            </a:r>
          </a:p>
        </p:txBody>
      </p:sp>
    </p:spTree>
    <p:extLst>
      <p:ext uri="{BB962C8B-B14F-4D97-AF65-F5344CB8AC3E}">
        <p14:creationId xmlns:p14="http://schemas.microsoft.com/office/powerpoint/2010/main" val="3617304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Your Assignment Part 2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1420257"/>
            <a:ext cx="9324528" cy="5449823"/>
          </a:xfrm>
        </p:spPr>
        <p:txBody>
          <a:bodyPr/>
          <a:lstStyle/>
          <a:p>
            <a:r>
              <a:rPr lang="en-CA" sz="4800" dirty="0" smtClean="0"/>
              <a:t>Using the information you have gathered complete the ranking sheet</a:t>
            </a:r>
          </a:p>
          <a:p>
            <a:r>
              <a:rPr lang="en-CA" sz="4800" dirty="0" smtClean="0"/>
              <a:t>The entire package is due on Thursday (you will have time in class </a:t>
            </a:r>
            <a:r>
              <a:rPr lang="en-CA" sz="4800" smtClean="0"/>
              <a:t>on Wednesday as well)</a:t>
            </a:r>
            <a:endParaRPr lang="en-CA" sz="4800" dirty="0" smtClean="0"/>
          </a:p>
        </p:txBody>
      </p:sp>
    </p:spTree>
    <p:extLst>
      <p:ext uri="{BB962C8B-B14F-4D97-AF65-F5344CB8AC3E}">
        <p14:creationId xmlns:p14="http://schemas.microsoft.com/office/powerpoint/2010/main" val="2551317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The War in the Air</a:t>
            </a:r>
            <a:endParaRPr lang="en-CA" sz="6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56792"/>
            <a:ext cx="6820990" cy="5117168"/>
          </a:xfrm>
        </p:spPr>
      </p:pic>
    </p:spTree>
    <p:extLst>
      <p:ext uri="{BB962C8B-B14F-4D97-AF65-F5344CB8AC3E}">
        <p14:creationId xmlns:p14="http://schemas.microsoft.com/office/powerpoint/2010/main" val="399627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The War in the Air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5"/>
          </a:xfrm>
        </p:spPr>
        <p:txBody>
          <a:bodyPr/>
          <a:lstStyle/>
          <a:p>
            <a:r>
              <a:rPr lang="en-GB" altLang="en-US" sz="4800" dirty="0" smtClean="0"/>
              <a:t>Air Training programs established in Canada</a:t>
            </a:r>
          </a:p>
          <a:p>
            <a:r>
              <a:rPr lang="en-GB" altLang="en-US" sz="4800" dirty="0" smtClean="0"/>
              <a:t>By the end of the war 40% of British Pilots were Canadian</a:t>
            </a:r>
          </a:p>
          <a:p>
            <a:pPr marL="119062" indent="0">
              <a:buNone/>
            </a:pP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3935214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The War in the Air</a:t>
            </a:r>
            <a:endParaRPr lang="en-CA" sz="6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30500"/>
            <a:ext cx="8016000" cy="5427500"/>
          </a:xfrm>
        </p:spPr>
      </p:pic>
    </p:spTree>
    <p:extLst>
      <p:ext uri="{BB962C8B-B14F-4D97-AF65-F5344CB8AC3E}">
        <p14:creationId xmlns:p14="http://schemas.microsoft.com/office/powerpoint/2010/main" val="2539465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ACES</a:t>
            </a:r>
            <a:endParaRPr lang="en-CA" sz="6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64350"/>
            <a:ext cx="7200800" cy="5393650"/>
          </a:xfrm>
        </p:spPr>
      </p:pic>
    </p:spTree>
    <p:extLst>
      <p:ext uri="{BB962C8B-B14F-4D97-AF65-F5344CB8AC3E}">
        <p14:creationId xmlns:p14="http://schemas.microsoft.com/office/powerpoint/2010/main" val="1863363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The War at Sea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8176"/>
            <a:ext cx="9144000" cy="5449823"/>
          </a:xfrm>
        </p:spPr>
        <p:txBody>
          <a:bodyPr/>
          <a:lstStyle/>
          <a:p>
            <a:r>
              <a:rPr lang="en-CA" sz="4800" dirty="0" smtClean="0"/>
              <a:t>Supply ships were very important to both sides</a:t>
            </a:r>
          </a:p>
          <a:p>
            <a:r>
              <a:rPr lang="en-CA" sz="4800" dirty="0" smtClean="0"/>
              <a:t>Both sides used their navy to prevent supply ships from reaching their destinations</a:t>
            </a:r>
          </a:p>
          <a:p>
            <a:r>
              <a:rPr lang="en-CA" sz="4800" dirty="0" smtClean="0"/>
              <a:t>Germany had more submarines (U-Boats) to attack British ships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3865366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The War at Sea</a:t>
            </a:r>
            <a:endParaRPr lang="en-CA" sz="6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30376"/>
            <a:ext cx="8366000" cy="5163391"/>
          </a:xfrm>
        </p:spPr>
      </p:pic>
    </p:spTree>
    <p:extLst>
      <p:ext uri="{BB962C8B-B14F-4D97-AF65-F5344CB8AC3E}">
        <p14:creationId xmlns:p14="http://schemas.microsoft.com/office/powerpoint/2010/main" val="1780857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The War at Sea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1420257"/>
            <a:ext cx="9324528" cy="5449823"/>
          </a:xfrm>
        </p:spPr>
        <p:txBody>
          <a:bodyPr/>
          <a:lstStyle/>
          <a:p>
            <a:r>
              <a:rPr lang="en-CA" sz="4800" dirty="0" smtClean="0"/>
              <a:t>2600 allied ships sunk by U-Boats (45 Canadian)</a:t>
            </a:r>
          </a:p>
          <a:p>
            <a:r>
              <a:rPr lang="en-CA" sz="4800" dirty="0" smtClean="0"/>
              <a:t>In 1915, a U-Boat sank the Lusitania, more than half the passengers were lost including 128 Americans</a:t>
            </a:r>
          </a:p>
        </p:txBody>
      </p:sp>
    </p:spTree>
    <p:extLst>
      <p:ext uri="{BB962C8B-B14F-4D97-AF65-F5344CB8AC3E}">
        <p14:creationId xmlns:p14="http://schemas.microsoft.com/office/powerpoint/2010/main" val="2354604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The War at Sea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1420257"/>
            <a:ext cx="9324528" cy="5449823"/>
          </a:xfrm>
        </p:spPr>
        <p:txBody>
          <a:bodyPr/>
          <a:lstStyle/>
          <a:p>
            <a:r>
              <a:rPr lang="en-CA" sz="4800" dirty="0" smtClean="0"/>
              <a:t>The Canadian Navy grew dramatically during the War</a:t>
            </a:r>
          </a:p>
          <a:p>
            <a:r>
              <a:rPr lang="en-CA" sz="4800" dirty="0" smtClean="0"/>
              <a:t>At the start the Canadian Navy was 2 second-hand cruisers</a:t>
            </a:r>
          </a:p>
          <a:p>
            <a:r>
              <a:rPr lang="en-CA" sz="4800" dirty="0" smtClean="0"/>
              <a:t>By 1918, it was 100 ships</a:t>
            </a:r>
          </a:p>
          <a:p>
            <a:r>
              <a:rPr lang="en-CA" sz="4800" dirty="0" smtClean="0"/>
              <a:t>These ships played an important role in escorting convoys</a:t>
            </a:r>
          </a:p>
        </p:txBody>
      </p:sp>
    </p:spTree>
    <p:extLst>
      <p:ext uri="{BB962C8B-B14F-4D97-AF65-F5344CB8AC3E}">
        <p14:creationId xmlns:p14="http://schemas.microsoft.com/office/powerpoint/2010/main" val="166256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318</TotalTime>
  <Words>377</Words>
  <Application>Microsoft Office PowerPoint</Application>
  <PresentationFormat>On-screen Show (4:3)</PresentationFormat>
  <Paragraphs>53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 Significant Canadian Battles</vt:lpstr>
      <vt:lpstr>The War in the Air</vt:lpstr>
      <vt:lpstr>The War in the Air</vt:lpstr>
      <vt:lpstr>The War in the Air</vt:lpstr>
      <vt:lpstr>ACES</vt:lpstr>
      <vt:lpstr>The War at Sea</vt:lpstr>
      <vt:lpstr>The War at Sea</vt:lpstr>
      <vt:lpstr>The War at Sea</vt:lpstr>
      <vt:lpstr>The War at Sea</vt:lpstr>
      <vt:lpstr>The War on Land</vt:lpstr>
      <vt:lpstr>The War on Land</vt:lpstr>
      <vt:lpstr>The War on Land</vt:lpstr>
      <vt:lpstr>The War on Land</vt:lpstr>
      <vt:lpstr>Significant Land Battles</vt:lpstr>
      <vt:lpstr>Casualties</vt:lpstr>
      <vt:lpstr>Salient</vt:lpstr>
      <vt:lpstr>Rolling Barrage</vt:lpstr>
      <vt:lpstr>Your Assignment Part 1</vt:lpstr>
      <vt:lpstr>Your Assignment Part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Dulce et Decorum Est</dc:title>
  <dc:creator>Grainne</dc:creator>
  <cp:lastModifiedBy>teacher</cp:lastModifiedBy>
  <cp:revision>25</cp:revision>
  <cp:lastPrinted>2015-02-17T19:00:57Z</cp:lastPrinted>
  <dcterms:created xsi:type="dcterms:W3CDTF">2009-02-03T17:38:42Z</dcterms:created>
  <dcterms:modified xsi:type="dcterms:W3CDTF">2015-03-02T20:51:59Z</dcterms:modified>
</cp:coreProperties>
</file>