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67" r:id="rId20"/>
    <p:sldId id="278" r:id="rId21"/>
    <p:sldId id="279" r:id="rId22"/>
    <p:sldId id="280" r:id="rId23"/>
    <p:sldId id="281" r:id="rId24"/>
    <p:sldId id="282" r:id="rId25"/>
    <p:sldId id="283" r:id="rId26"/>
    <p:sldId id="263" r:id="rId27"/>
    <p:sldId id="286" r:id="rId28"/>
    <p:sldId id="285" r:id="rId29"/>
    <p:sldId id="264" r:id="rId30"/>
    <p:sldId id="265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  <p:sldId id="298" r:id="rId44"/>
    <p:sldId id="302" r:id="rId45"/>
    <p:sldId id="303" r:id="rId46"/>
    <p:sldId id="304" r:id="rId47"/>
    <p:sldId id="305" r:id="rId48"/>
    <p:sldId id="299" r:id="rId49"/>
    <p:sldId id="300" r:id="rId50"/>
    <p:sldId id="30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26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9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0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11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1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3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1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3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1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39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7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5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9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87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0F50B-C291-4C3C-B314-D9283E6DAB7F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D2EC4E-2CAE-4FFF-97FC-AF054BC56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02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8000" b="1" dirty="0" smtClean="0"/>
              <a:t>World War One</a:t>
            </a:r>
            <a:endParaRPr lang="en-CA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8000" b="1" dirty="0" smtClean="0"/>
              <a:t>Review</a:t>
            </a:r>
            <a:endParaRPr lang="en-CA" sz="8000" b="1" dirty="0"/>
          </a:p>
        </p:txBody>
      </p:sp>
    </p:spTree>
    <p:extLst>
      <p:ext uri="{BB962C8B-B14F-4D97-AF65-F5344CB8AC3E}">
        <p14:creationId xmlns:p14="http://schemas.microsoft.com/office/powerpoint/2010/main" val="373948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Canadian Act permitted the internment?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Wartime Elections Act</a:t>
            </a:r>
          </a:p>
          <a:p>
            <a:pPr marL="0" indent="0">
              <a:buNone/>
            </a:pPr>
            <a:r>
              <a:rPr lang="en-CA" sz="4800" dirty="0" smtClean="0"/>
              <a:t>B – Conscription Act</a:t>
            </a:r>
          </a:p>
          <a:p>
            <a:pPr marL="0" indent="0">
              <a:buNone/>
            </a:pPr>
            <a:r>
              <a:rPr lang="en-CA" sz="4800" dirty="0" smtClean="0"/>
              <a:t>C – War Measures Act</a:t>
            </a:r>
          </a:p>
          <a:p>
            <a:pPr marL="0" indent="0">
              <a:buNone/>
            </a:pPr>
            <a:r>
              <a:rPr lang="en-CA" sz="4800" dirty="0" smtClean="0"/>
              <a:t>D – Imprisonment Act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11655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Where were 25% of volunteers born?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Quebec</a:t>
            </a:r>
          </a:p>
          <a:p>
            <a:pPr marL="0" indent="0">
              <a:buNone/>
            </a:pPr>
            <a:r>
              <a:rPr lang="en-CA" sz="4800" dirty="0" smtClean="0"/>
              <a:t>B – Britain</a:t>
            </a:r>
          </a:p>
          <a:p>
            <a:pPr marL="0" indent="0">
              <a:buNone/>
            </a:pPr>
            <a:r>
              <a:rPr lang="en-CA" sz="4800" dirty="0" smtClean="0"/>
              <a:t>C – German</a:t>
            </a:r>
          </a:p>
          <a:p>
            <a:pPr marL="0" indent="0">
              <a:buNone/>
            </a:pPr>
            <a:r>
              <a:rPr lang="en-CA" sz="4800" dirty="0" smtClean="0"/>
              <a:t>D – France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88338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Who was excluded during the initial recruitment?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4800" dirty="0" smtClean="0"/>
              <a:t>A – Quebecois, British Columbians, Albertans, Manitobans</a:t>
            </a:r>
          </a:p>
          <a:p>
            <a:pPr marL="0" indent="0">
              <a:buNone/>
            </a:pPr>
            <a:r>
              <a:rPr lang="en-CA" sz="4800" dirty="0" smtClean="0"/>
              <a:t>B – Americans, British, French, </a:t>
            </a:r>
            <a:r>
              <a:rPr lang="en-CA" sz="4800" dirty="0" err="1" smtClean="0"/>
              <a:t>Belgiums</a:t>
            </a:r>
            <a:endParaRPr lang="en-CA" sz="4800" dirty="0" smtClean="0"/>
          </a:p>
          <a:p>
            <a:pPr marL="0" indent="0">
              <a:buNone/>
            </a:pPr>
            <a:r>
              <a:rPr lang="en-CA" sz="4800" dirty="0" smtClean="0"/>
              <a:t>C – British, Quebecois, Irish, French</a:t>
            </a:r>
          </a:p>
          <a:p>
            <a:pPr marL="0" indent="0">
              <a:buNone/>
            </a:pPr>
            <a:r>
              <a:rPr lang="en-CA" sz="4800" dirty="0" smtClean="0"/>
              <a:t>D – </a:t>
            </a:r>
            <a:r>
              <a:rPr lang="en-CA" sz="4800" dirty="0"/>
              <a:t>Aboriginals, Women, Black Canadians, people from Enemy Countries</a:t>
            </a:r>
          </a:p>
          <a:p>
            <a:pPr marL="0" indent="0">
              <a:buNone/>
            </a:pP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6358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How did women predominantly serve?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Front lines</a:t>
            </a:r>
          </a:p>
          <a:p>
            <a:pPr marL="0" indent="0">
              <a:buNone/>
            </a:pPr>
            <a:r>
              <a:rPr lang="en-CA" sz="4800" dirty="0" smtClean="0"/>
              <a:t>B – Naval operations</a:t>
            </a:r>
          </a:p>
          <a:p>
            <a:pPr marL="0" indent="0">
              <a:buNone/>
            </a:pPr>
            <a:r>
              <a:rPr lang="en-CA" sz="4800" dirty="0" smtClean="0"/>
              <a:t>C – Pilots</a:t>
            </a:r>
          </a:p>
          <a:p>
            <a:pPr marL="0" indent="0">
              <a:buNone/>
            </a:pPr>
            <a:r>
              <a:rPr lang="en-CA" sz="4800" dirty="0" smtClean="0"/>
              <a:t>D – Nurses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78582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What does CEF stand for?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Canadian Expeditionary Force</a:t>
            </a:r>
          </a:p>
          <a:p>
            <a:pPr marL="0" indent="0">
              <a:buNone/>
            </a:pPr>
            <a:r>
              <a:rPr lang="en-CA" sz="4800" dirty="0" smtClean="0"/>
              <a:t>B – Canadian Explorers of France</a:t>
            </a:r>
          </a:p>
          <a:p>
            <a:pPr marL="0" indent="0">
              <a:buNone/>
            </a:pPr>
            <a:r>
              <a:rPr lang="en-CA" sz="4800" dirty="0" smtClean="0"/>
              <a:t>C – Citizens Entry Force</a:t>
            </a:r>
          </a:p>
          <a:p>
            <a:pPr marL="0" indent="0">
              <a:buNone/>
            </a:pPr>
            <a:r>
              <a:rPr lang="en-CA" sz="4800" dirty="0" smtClean="0"/>
              <a:t>D – Canadian Early Force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9130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was life like in the trenches?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Quiet, clean, and comfortable</a:t>
            </a:r>
          </a:p>
          <a:p>
            <a:pPr marL="0" indent="0">
              <a:buNone/>
            </a:pPr>
            <a:r>
              <a:rPr lang="en-CA" sz="4800" dirty="0" smtClean="0"/>
              <a:t>B – Filthy, dangerous, and loud</a:t>
            </a:r>
          </a:p>
          <a:p>
            <a:pPr marL="0" indent="0">
              <a:buNone/>
            </a:pPr>
            <a:r>
              <a:rPr lang="en-CA" sz="4800" dirty="0" smtClean="0"/>
              <a:t>C – Just like home</a:t>
            </a:r>
          </a:p>
          <a:p>
            <a:pPr marL="0" indent="0">
              <a:buNone/>
            </a:pPr>
            <a:r>
              <a:rPr lang="en-CA" sz="4800" dirty="0" smtClean="0"/>
              <a:t>D – Filthy, safe, and quiet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047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What is trench foot?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4800" dirty="0" smtClean="0"/>
              <a:t>A – Condition caused by wet feet</a:t>
            </a:r>
          </a:p>
          <a:p>
            <a:pPr marL="0" indent="0">
              <a:buNone/>
            </a:pPr>
            <a:r>
              <a:rPr lang="en-CA" sz="4800" dirty="0" smtClean="0"/>
              <a:t>B – The name of a pest in the trenches</a:t>
            </a:r>
          </a:p>
          <a:p>
            <a:pPr marL="0" indent="0">
              <a:buNone/>
            </a:pPr>
            <a:r>
              <a:rPr lang="en-CA" sz="4800" dirty="0" smtClean="0"/>
              <a:t>C – Boots worn by soldiers</a:t>
            </a:r>
          </a:p>
          <a:p>
            <a:pPr marL="0" indent="0">
              <a:buNone/>
            </a:pPr>
            <a:r>
              <a:rPr lang="en-CA" sz="4800" dirty="0" smtClean="0"/>
              <a:t>D – Condition caused by walking long distances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24378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made the Planes of World War One UNSAFE?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Large fuel tanks</a:t>
            </a:r>
          </a:p>
          <a:p>
            <a:pPr marL="0" indent="0">
              <a:buNone/>
            </a:pPr>
            <a:r>
              <a:rPr lang="en-CA" sz="4800" dirty="0" smtClean="0"/>
              <a:t>B – Capacity for fast speed</a:t>
            </a:r>
          </a:p>
          <a:p>
            <a:pPr marL="0" indent="0">
              <a:buNone/>
            </a:pPr>
            <a:r>
              <a:rPr lang="en-CA" sz="4800" dirty="0" smtClean="0"/>
              <a:t>C – No room for guns</a:t>
            </a:r>
          </a:p>
          <a:p>
            <a:pPr marL="0" indent="0">
              <a:buNone/>
            </a:pPr>
            <a:r>
              <a:rPr lang="en-CA" sz="4800" dirty="0" smtClean="0"/>
              <a:t>D – Open cockpits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0153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was the name of Canada’s top Flying Ace?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Billy Bishop</a:t>
            </a:r>
          </a:p>
          <a:p>
            <a:pPr marL="0" indent="0">
              <a:buNone/>
            </a:pPr>
            <a:r>
              <a:rPr lang="en-CA" sz="4800" dirty="0" smtClean="0"/>
              <a:t>B – Red Barron</a:t>
            </a:r>
          </a:p>
          <a:p>
            <a:pPr marL="0" indent="0">
              <a:buNone/>
            </a:pPr>
            <a:r>
              <a:rPr lang="en-CA" sz="4800" dirty="0" smtClean="0"/>
              <a:t>C – Sam Hughes</a:t>
            </a:r>
          </a:p>
          <a:p>
            <a:pPr marL="0" indent="0">
              <a:buNone/>
            </a:pPr>
            <a:r>
              <a:rPr lang="en-CA" sz="4800" dirty="0" smtClean="0"/>
              <a:t>D – Robert Borden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9770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How did the Allies deal with U-Boat attacks on the Atlantic?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Fighter planes</a:t>
            </a:r>
          </a:p>
          <a:p>
            <a:pPr marL="0" indent="0">
              <a:buNone/>
            </a:pPr>
            <a:r>
              <a:rPr lang="en-CA" sz="4800" dirty="0" smtClean="0"/>
              <a:t>B – Marine mines</a:t>
            </a:r>
          </a:p>
          <a:p>
            <a:pPr marL="0" indent="0">
              <a:buNone/>
            </a:pPr>
            <a:r>
              <a:rPr lang="en-CA" sz="4800" dirty="0" smtClean="0"/>
              <a:t>C – Convoy system</a:t>
            </a:r>
          </a:p>
          <a:p>
            <a:pPr marL="0" indent="0">
              <a:buNone/>
            </a:pPr>
            <a:r>
              <a:rPr lang="en-CA" sz="4800" dirty="0" smtClean="0"/>
              <a:t>D – Night sailings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33182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82753"/>
            <a:ext cx="10899648" cy="1572768"/>
          </a:xfrm>
        </p:spPr>
        <p:txBody>
          <a:bodyPr>
            <a:noAutofit/>
          </a:bodyPr>
          <a:lstStyle/>
          <a:p>
            <a:r>
              <a:rPr lang="en-CA" sz="5400" b="1" dirty="0" smtClean="0"/>
              <a:t>What were the Causes of World War One?</a:t>
            </a:r>
            <a:endParaRPr lang="en-CA" sz="54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4800" dirty="0" smtClean="0"/>
              <a:t>A – Totalitarianism, Jingoism, Socialism, Militarism</a:t>
            </a:r>
          </a:p>
          <a:p>
            <a:pPr marL="0" indent="0">
              <a:buNone/>
            </a:pPr>
            <a:r>
              <a:rPr lang="en-CA" sz="4800" dirty="0" smtClean="0"/>
              <a:t>B – Jingoism, Nationalism, Patriotism, Imperialism</a:t>
            </a:r>
          </a:p>
          <a:p>
            <a:pPr marL="0" indent="0">
              <a:buNone/>
            </a:pPr>
            <a:r>
              <a:rPr lang="en-CA" sz="4800" dirty="0" smtClean="0"/>
              <a:t>C – Militarism, Imperialism, Alliances, Nationalism</a:t>
            </a:r>
          </a:p>
          <a:p>
            <a:pPr marL="0" indent="0">
              <a:buNone/>
            </a:pPr>
            <a:r>
              <a:rPr lang="en-CA" sz="4800" dirty="0" smtClean="0"/>
              <a:t>D – Alliance, Socialism, Jingoism, Militarism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51253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When was the Canadian Corps created?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Sept 1915</a:t>
            </a:r>
          </a:p>
          <a:p>
            <a:pPr marL="0" indent="0">
              <a:buNone/>
            </a:pPr>
            <a:r>
              <a:rPr lang="en-CA" sz="4800" dirty="0" smtClean="0"/>
              <a:t>B – Jan 1918</a:t>
            </a:r>
          </a:p>
          <a:p>
            <a:pPr marL="0" indent="0">
              <a:buNone/>
            </a:pPr>
            <a:r>
              <a:rPr lang="en-CA" sz="4800" dirty="0" smtClean="0"/>
              <a:t>C – May 1915</a:t>
            </a:r>
          </a:p>
          <a:p>
            <a:pPr marL="0" indent="0">
              <a:buNone/>
            </a:pPr>
            <a:r>
              <a:rPr lang="en-CA" sz="4800" dirty="0" smtClean="0"/>
              <a:t>D – Sept 1917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43145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Who is General Sir Alderson?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4800" dirty="0" smtClean="0"/>
              <a:t>A – British – 1</a:t>
            </a:r>
            <a:r>
              <a:rPr lang="en-CA" sz="4800" baseline="30000" dirty="0" smtClean="0"/>
              <a:t>st</a:t>
            </a:r>
            <a:r>
              <a:rPr lang="en-CA" sz="4800" dirty="0" smtClean="0"/>
              <a:t> Commander of Canadian Corps</a:t>
            </a:r>
          </a:p>
          <a:p>
            <a:pPr marL="0" indent="0">
              <a:buNone/>
            </a:pPr>
            <a:r>
              <a:rPr lang="en-CA" sz="4800" dirty="0" smtClean="0"/>
              <a:t>B – British – 1</a:t>
            </a:r>
            <a:r>
              <a:rPr lang="en-CA" sz="4800" baseline="30000" dirty="0" smtClean="0"/>
              <a:t>st</a:t>
            </a:r>
            <a:r>
              <a:rPr lang="en-CA" sz="4800" dirty="0" smtClean="0"/>
              <a:t> Commander of The Western Front</a:t>
            </a:r>
          </a:p>
          <a:p>
            <a:pPr marL="0" indent="0">
              <a:buNone/>
            </a:pPr>
            <a:r>
              <a:rPr lang="en-CA" sz="4800" dirty="0" smtClean="0"/>
              <a:t>C – Canadian – 1</a:t>
            </a:r>
            <a:r>
              <a:rPr lang="en-CA" sz="4800" baseline="30000" dirty="0" smtClean="0"/>
              <a:t>st</a:t>
            </a:r>
            <a:r>
              <a:rPr lang="en-CA" sz="4800" dirty="0" smtClean="0"/>
              <a:t> Commander of Canadian Corps</a:t>
            </a:r>
          </a:p>
          <a:p>
            <a:pPr marL="0" indent="0">
              <a:buNone/>
            </a:pPr>
            <a:r>
              <a:rPr lang="en-CA" sz="4800" dirty="0" smtClean="0"/>
              <a:t>D – French – 1</a:t>
            </a:r>
            <a:r>
              <a:rPr lang="en-CA" sz="4800" baseline="30000" dirty="0" smtClean="0"/>
              <a:t>st</a:t>
            </a:r>
            <a:r>
              <a:rPr lang="en-CA" sz="4800" dirty="0" smtClean="0"/>
              <a:t> Commander of Canadian Corps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37287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Who is General Sir Byng?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4800" dirty="0"/>
              <a:t>A – </a:t>
            </a:r>
            <a:r>
              <a:rPr lang="en-CA" sz="4800" dirty="0" smtClean="0"/>
              <a:t>French – 2</a:t>
            </a:r>
            <a:r>
              <a:rPr lang="en-CA" sz="4800" baseline="30000" dirty="0" smtClean="0"/>
              <a:t>nd</a:t>
            </a:r>
            <a:r>
              <a:rPr lang="en-CA" sz="4800" dirty="0" smtClean="0"/>
              <a:t> </a:t>
            </a:r>
            <a:r>
              <a:rPr lang="en-CA" sz="4800" dirty="0"/>
              <a:t>Commander of Canadian Corps</a:t>
            </a:r>
          </a:p>
          <a:p>
            <a:pPr marL="0" indent="0">
              <a:buNone/>
            </a:pPr>
            <a:r>
              <a:rPr lang="en-CA" sz="4800" dirty="0"/>
              <a:t>B – British – </a:t>
            </a:r>
            <a:r>
              <a:rPr lang="en-CA" sz="4800" dirty="0" smtClean="0"/>
              <a:t>2</a:t>
            </a:r>
            <a:r>
              <a:rPr lang="en-CA" sz="4800" baseline="30000" dirty="0" smtClean="0"/>
              <a:t>nd</a:t>
            </a:r>
            <a:r>
              <a:rPr lang="en-CA" sz="4800" dirty="0" smtClean="0"/>
              <a:t> Commander </a:t>
            </a:r>
            <a:r>
              <a:rPr lang="en-CA" sz="4800" dirty="0"/>
              <a:t>of The Western Front</a:t>
            </a:r>
          </a:p>
          <a:p>
            <a:pPr marL="0" indent="0">
              <a:buNone/>
            </a:pPr>
            <a:r>
              <a:rPr lang="en-CA" sz="4800" dirty="0"/>
              <a:t>C – Canadian – </a:t>
            </a:r>
            <a:r>
              <a:rPr lang="en-CA" sz="4800" dirty="0" smtClean="0"/>
              <a:t>2</a:t>
            </a:r>
            <a:r>
              <a:rPr lang="en-CA" sz="4800" baseline="30000" dirty="0" smtClean="0"/>
              <a:t>nd</a:t>
            </a:r>
            <a:r>
              <a:rPr lang="en-CA" sz="4800" dirty="0" smtClean="0"/>
              <a:t> </a:t>
            </a:r>
            <a:r>
              <a:rPr lang="en-CA" sz="4800" dirty="0"/>
              <a:t>Commander of Canadian Corps</a:t>
            </a:r>
          </a:p>
          <a:p>
            <a:pPr marL="0" indent="0">
              <a:buNone/>
            </a:pPr>
            <a:r>
              <a:rPr lang="en-CA" sz="4800" dirty="0"/>
              <a:t>D – </a:t>
            </a:r>
            <a:r>
              <a:rPr lang="en-CA" sz="4800" dirty="0" smtClean="0"/>
              <a:t>British </a:t>
            </a:r>
            <a:r>
              <a:rPr lang="en-CA" sz="4800" dirty="0"/>
              <a:t>– </a:t>
            </a:r>
            <a:r>
              <a:rPr lang="en-CA" sz="4800" dirty="0" smtClean="0"/>
              <a:t>2</a:t>
            </a:r>
            <a:r>
              <a:rPr lang="en-CA" sz="4800" baseline="30000" dirty="0" smtClean="0"/>
              <a:t>nd</a:t>
            </a:r>
            <a:r>
              <a:rPr lang="en-CA" sz="4800" dirty="0" smtClean="0"/>
              <a:t> </a:t>
            </a:r>
            <a:r>
              <a:rPr lang="en-CA" sz="4800" dirty="0"/>
              <a:t>Commander of Canadian Corps</a:t>
            </a:r>
          </a:p>
        </p:txBody>
      </p:sp>
    </p:spTree>
    <p:extLst>
      <p:ext uri="{BB962C8B-B14F-4D97-AF65-F5344CB8AC3E}">
        <p14:creationId xmlns:p14="http://schemas.microsoft.com/office/powerpoint/2010/main" val="12994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Who is General Sir Currie?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4800" dirty="0"/>
              <a:t>A – </a:t>
            </a:r>
            <a:r>
              <a:rPr lang="en-CA" sz="4800" dirty="0" smtClean="0"/>
              <a:t>British – 3</a:t>
            </a:r>
            <a:r>
              <a:rPr lang="en-CA" sz="4800" baseline="30000" dirty="0"/>
              <a:t>r</a:t>
            </a:r>
            <a:r>
              <a:rPr lang="en-CA" sz="4800" baseline="30000" dirty="0" smtClean="0"/>
              <a:t>d</a:t>
            </a:r>
            <a:r>
              <a:rPr lang="en-CA" sz="4800" dirty="0" smtClean="0"/>
              <a:t> </a:t>
            </a:r>
            <a:r>
              <a:rPr lang="en-CA" sz="4800" dirty="0"/>
              <a:t>Commander of Canadian Corps</a:t>
            </a:r>
          </a:p>
          <a:p>
            <a:pPr marL="0" indent="0">
              <a:buNone/>
            </a:pPr>
            <a:r>
              <a:rPr lang="en-CA" sz="4800" dirty="0"/>
              <a:t>B – </a:t>
            </a:r>
            <a:r>
              <a:rPr lang="en-CA" sz="4800" dirty="0" smtClean="0"/>
              <a:t>Canadian </a:t>
            </a:r>
            <a:r>
              <a:rPr lang="en-CA" sz="4800" dirty="0"/>
              <a:t>– </a:t>
            </a:r>
            <a:r>
              <a:rPr lang="en-CA" sz="4800" dirty="0" smtClean="0"/>
              <a:t>3</a:t>
            </a:r>
            <a:r>
              <a:rPr lang="en-CA" sz="4800" baseline="30000" dirty="0" smtClean="0"/>
              <a:t>rd</a:t>
            </a:r>
            <a:r>
              <a:rPr lang="en-CA" sz="4800" dirty="0" smtClean="0"/>
              <a:t> Commander </a:t>
            </a:r>
            <a:r>
              <a:rPr lang="en-CA" sz="4800" dirty="0"/>
              <a:t>of The Western Front</a:t>
            </a:r>
          </a:p>
          <a:p>
            <a:pPr marL="0" indent="0">
              <a:buNone/>
            </a:pPr>
            <a:r>
              <a:rPr lang="en-CA" sz="4800" dirty="0"/>
              <a:t>C – </a:t>
            </a:r>
            <a:r>
              <a:rPr lang="en-CA" sz="4800" dirty="0" smtClean="0"/>
              <a:t>French </a:t>
            </a:r>
            <a:r>
              <a:rPr lang="en-CA" sz="4800" dirty="0"/>
              <a:t>– </a:t>
            </a:r>
            <a:r>
              <a:rPr lang="en-CA" sz="4800" dirty="0" smtClean="0"/>
              <a:t>3</a:t>
            </a:r>
            <a:r>
              <a:rPr lang="en-CA" sz="4800" baseline="30000" dirty="0" smtClean="0"/>
              <a:t>rd</a:t>
            </a:r>
            <a:r>
              <a:rPr lang="en-CA" sz="4800" dirty="0" smtClean="0"/>
              <a:t> </a:t>
            </a:r>
            <a:r>
              <a:rPr lang="en-CA" sz="4800" dirty="0"/>
              <a:t>Commander of Canadian Corps</a:t>
            </a:r>
          </a:p>
          <a:p>
            <a:pPr marL="0" indent="0">
              <a:buNone/>
            </a:pPr>
            <a:r>
              <a:rPr lang="en-CA" sz="4800" dirty="0"/>
              <a:t>D – </a:t>
            </a:r>
            <a:r>
              <a:rPr lang="en-CA" sz="4800" dirty="0" smtClean="0"/>
              <a:t>Canadian </a:t>
            </a:r>
            <a:r>
              <a:rPr lang="en-CA" sz="4800" dirty="0"/>
              <a:t>– </a:t>
            </a:r>
            <a:r>
              <a:rPr lang="en-CA" sz="4800" dirty="0" smtClean="0"/>
              <a:t>3</a:t>
            </a:r>
            <a:r>
              <a:rPr lang="en-CA" sz="4800" baseline="30000" dirty="0" smtClean="0"/>
              <a:t>rd</a:t>
            </a:r>
            <a:r>
              <a:rPr lang="en-CA" sz="4800" dirty="0" smtClean="0"/>
              <a:t> </a:t>
            </a:r>
            <a:r>
              <a:rPr lang="en-CA" sz="4800" dirty="0"/>
              <a:t>Commander of Canadian Corps</a:t>
            </a:r>
          </a:p>
        </p:txBody>
      </p:sp>
    </p:spTree>
    <p:extLst>
      <p:ext uri="{BB962C8B-B14F-4D97-AF65-F5344CB8AC3E}">
        <p14:creationId xmlns:p14="http://schemas.microsoft.com/office/powerpoint/2010/main" val="1409593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What is a casualty?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4800" dirty="0"/>
              <a:t>A – </a:t>
            </a:r>
            <a:r>
              <a:rPr lang="en-CA" sz="4800" dirty="0" smtClean="0"/>
              <a:t>Soldiers who are removed from active service </a:t>
            </a:r>
            <a:endParaRPr lang="en-CA" sz="4800" dirty="0"/>
          </a:p>
          <a:p>
            <a:pPr marL="0" indent="0">
              <a:buNone/>
            </a:pPr>
            <a:r>
              <a:rPr lang="en-CA" sz="4800" dirty="0"/>
              <a:t>B – </a:t>
            </a:r>
            <a:r>
              <a:rPr lang="en-CA" sz="4800" dirty="0" smtClean="0"/>
              <a:t>Soldiers who are killed in action</a:t>
            </a:r>
            <a:endParaRPr lang="en-CA" sz="4800" dirty="0"/>
          </a:p>
          <a:p>
            <a:pPr marL="0" indent="0">
              <a:buNone/>
            </a:pPr>
            <a:r>
              <a:rPr lang="en-CA" sz="4800" dirty="0"/>
              <a:t>C – </a:t>
            </a:r>
            <a:r>
              <a:rPr lang="en-CA" sz="4800" dirty="0" smtClean="0"/>
              <a:t>Soldiers who are missing in action</a:t>
            </a:r>
            <a:endParaRPr lang="en-CA" sz="4800" dirty="0"/>
          </a:p>
          <a:p>
            <a:pPr marL="0" indent="0">
              <a:buNone/>
            </a:pPr>
            <a:r>
              <a:rPr lang="en-CA" sz="4800" dirty="0"/>
              <a:t>D – </a:t>
            </a:r>
            <a:r>
              <a:rPr lang="en-CA" sz="4800" dirty="0" smtClean="0"/>
              <a:t>Soldiers who are wounded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4868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What is a salient?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Small lake</a:t>
            </a:r>
          </a:p>
          <a:p>
            <a:pPr marL="0" indent="0">
              <a:buNone/>
            </a:pPr>
            <a:r>
              <a:rPr lang="en-CA" sz="4800" dirty="0" smtClean="0"/>
              <a:t>B – Bulge in the front line</a:t>
            </a:r>
          </a:p>
          <a:p>
            <a:pPr marL="0" indent="0">
              <a:buNone/>
            </a:pPr>
            <a:r>
              <a:rPr lang="en-CA" sz="4800" dirty="0" smtClean="0"/>
              <a:t>C – Crest of a hill</a:t>
            </a:r>
          </a:p>
          <a:p>
            <a:pPr marL="0" indent="0">
              <a:buNone/>
            </a:pPr>
            <a:r>
              <a:rPr lang="en-CA" sz="4800" dirty="0" smtClean="0"/>
              <a:t>D – Crater caused by artillery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263724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The Second Battle of Ypres saw the first use of?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Chlorine gas</a:t>
            </a:r>
          </a:p>
          <a:p>
            <a:pPr marL="0" indent="0">
              <a:buNone/>
            </a:pPr>
            <a:r>
              <a:rPr lang="en-CA" sz="4800" dirty="0" smtClean="0"/>
              <a:t>B – Tanks</a:t>
            </a:r>
          </a:p>
          <a:p>
            <a:pPr marL="0" indent="0">
              <a:buNone/>
            </a:pPr>
            <a:r>
              <a:rPr lang="en-CA" sz="4800" dirty="0" smtClean="0"/>
              <a:t>C – Airplanes</a:t>
            </a:r>
          </a:p>
          <a:p>
            <a:pPr marL="0" indent="0">
              <a:buNone/>
            </a:pPr>
            <a:r>
              <a:rPr lang="en-CA" sz="4800" dirty="0" smtClean="0"/>
              <a:t>D – Artillery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16359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saved the Canadians from the Gas at the 2</a:t>
            </a:r>
            <a:r>
              <a:rPr lang="en-CA" sz="6000" b="1" baseline="30000" dirty="0" smtClean="0"/>
              <a:t>nd</a:t>
            </a:r>
            <a:r>
              <a:rPr lang="en-CA" sz="6000" b="1" dirty="0" smtClean="0"/>
              <a:t> Battle of Ypres?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Dirty socks</a:t>
            </a:r>
          </a:p>
          <a:p>
            <a:pPr marL="0" indent="0">
              <a:buNone/>
            </a:pPr>
            <a:r>
              <a:rPr lang="en-CA" sz="4800" dirty="0" smtClean="0"/>
              <a:t>B – Urine soaked rags</a:t>
            </a:r>
          </a:p>
          <a:p>
            <a:pPr marL="0" indent="0">
              <a:buNone/>
            </a:pPr>
            <a:r>
              <a:rPr lang="en-CA" sz="4800" dirty="0" smtClean="0"/>
              <a:t>C – Paper bags on heads</a:t>
            </a:r>
          </a:p>
          <a:p>
            <a:pPr marL="0" indent="0">
              <a:buNone/>
            </a:pPr>
            <a:r>
              <a:rPr lang="en-CA" sz="4800" dirty="0" smtClean="0"/>
              <a:t>D – Running fast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6819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town was captured during the battle of the Somme?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</a:t>
            </a:r>
            <a:r>
              <a:rPr lang="en-CA" sz="4800" dirty="0" err="1" smtClean="0"/>
              <a:t>Courcelette</a:t>
            </a:r>
            <a:endParaRPr lang="en-CA" sz="4800" dirty="0" smtClean="0"/>
          </a:p>
          <a:p>
            <a:pPr marL="0" indent="0">
              <a:buNone/>
            </a:pPr>
            <a:r>
              <a:rPr lang="en-CA" sz="4800" dirty="0" smtClean="0"/>
              <a:t>B – Paris</a:t>
            </a:r>
          </a:p>
          <a:p>
            <a:pPr marL="0" indent="0">
              <a:buNone/>
            </a:pPr>
            <a:r>
              <a:rPr lang="en-CA" sz="4800" dirty="0" smtClean="0"/>
              <a:t>C – Berlin</a:t>
            </a:r>
          </a:p>
          <a:p>
            <a:pPr marL="0" indent="0">
              <a:buNone/>
            </a:pPr>
            <a:r>
              <a:rPr lang="en-CA" sz="4800" dirty="0" smtClean="0"/>
              <a:t>D – Ypres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85611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When did the Battle of </a:t>
            </a:r>
            <a:r>
              <a:rPr lang="en-CA" sz="6000" b="1" dirty="0" err="1" smtClean="0"/>
              <a:t>Vimy</a:t>
            </a:r>
            <a:r>
              <a:rPr lang="en-CA" sz="6000" b="1" dirty="0" smtClean="0"/>
              <a:t> Ridge occur?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April 9-12, 1916</a:t>
            </a:r>
          </a:p>
          <a:p>
            <a:pPr marL="0" indent="0">
              <a:buNone/>
            </a:pPr>
            <a:r>
              <a:rPr lang="en-CA" sz="4800" dirty="0" smtClean="0"/>
              <a:t>B – April 9-12, 1917</a:t>
            </a:r>
          </a:p>
          <a:p>
            <a:pPr marL="0" indent="0">
              <a:buNone/>
            </a:pPr>
            <a:r>
              <a:rPr lang="en-CA" sz="4800" dirty="0" smtClean="0"/>
              <a:t>C – May 2-5, 1915</a:t>
            </a:r>
          </a:p>
          <a:p>
            <a:pPr marL="0" indent="0">
              <a:buNone/>
            </a:pPr>
            <a:r>
              <a:rPr lang="en-CA" sz="4800" dirty="0" smtClean="0"/>
              <a:t>D – Nov 11-15, 1918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84831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70560"/>
            <a:ext cx="10887456" cy="1658112"/>
          </a:xfrm>
        </p:spPr>
        <p:txBody>
          <a:bodyPr>
            <a:noAutofit/>
          </a:bodyPr>
          <a:lstStyle/>
          <a:p>
            <a:r>
              <a:rPr lang="en-CA" sz="5400" b="1" dirty="0" smtClean="0"/>
              <a:t>What was the “Spark” of World War One?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German invasion of Belgium</a:t>
            </a:r>
          </a:p>
          <a:p>
            <a:pPr marL="0" indent="0">
              <a:buNone/>
            </a:pPr>
            <a:r>
              <a:rPr lang="en-CA" sz="4800" dirty="0" smtClean="0"/>
              <a:t>B – Assassination of Archduke Ferdinand</a:t>
            </a:r>
          </a:p>
          <a:p>
            <a:pPr marL="0" indent="0">
              <a:buNone/>
            </a:pPr>
            <a:r>
              <a:rPr lang="en-CA" sz="4800" dirty="0" smtClean="0"/>
              <a:t>C – Russian Revolution</a:t>
            </a:r>
          </a:p>
          <a:p>
            <a:pPr marL="0" indent="0">
              <a:buNone/>
            </a:pPr>
            <a:r>
              <a:rPr lang="en-CA" sz="4800" dirty="0" smtClean="0"/>
              <a:t>D – French invasion of Alsace Lorraine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22831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the main tactic used by Canadians at </a:t>
            </a:r>
            <a:r>
              <a:rPr lang="en-CA" sz="6000" b="1" dirty="0" err="1" smtClean="0"/>
              <a:t>Vimy</a:t>
            </a:r>
            <a:r>
              <a:rPr lang="en-CA" sz="6000" b="1" dirty="0" smtClean="0"/>
              <a:t> Ridge?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Over the top</a:t>
            </a:r>
          </a:p>
          <a:p>
            <a:pPr marL="0" indent="0">
              <a:buNone/>
            </a:pPr>
            <a:r>
              <a:rPr lang="en-CA" sz="4800" dirty="0" smtClean="0"/>
              <a:t>B – Hope and prayer</a:t>
            </a:r>
          </a:p>
          <a:p>
            <a:pPr marL="0" indent="0">
              <a:buNone/>
            </a:pPr>
            <a:r>
              <a:rPr lang="en-CA" sz="4800" dirty="0" smtClean="0"/>
              <a:t>C – Rolling barrage</a:t>
            </a:r>
          </a:p>
          <a:p>
            <a:pPr marL="0" indent="0">
              <a:buNone/>
            </a:pPr>
            <a:r>
              <a:rPr lang="en-CA" sz="4800" dirty="0" smtClean="0"/>
              <a:t>D – Sneaky trench raids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511440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was the final Canadian Offensive of the War?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Passchendaele</a:t>
            </a:r>
          </a:p>
          <a:p>
            <a:pPr marL="0" indent="0">
              <a:buNone/>
            </a:pPr>
            <a:r>
              <a:rPr lang="en-CA" sz="4800" dirty="0" smtClean="0"/>
              <a:t>B – The Somme</a:t>
            </a:r>
          </a:p>
          <a:p>
            <a:pPr marL="0" indent="0">
              <a:buNone/>
            </a:pPr>
            <a:r>
              <a:rPr lang="en-CA" sz="4800" dirty="0" smtClean="0"/>
              <a:t>C – </a:t>
            </a:r>
            <a:r>
              <a:rPr lang="en-CA" sz="4800" dirty="0" err="1" smtClean="0"/>
              <a:t>Vimy</a:t>
            </a:r>
            <a:r>
              <a:rPr lang="en-CA" sz="4800" dirty="0" smtClean="0"/>
              <a:t> Ridge</a:t>
            </a:r>
          </a:p>
          <a:p>
            <a:pPr marL="0" indent="0">
              <a:buNone/>
            </a:pPr>
            <a:r>
              <a:rPr lang="en-CA" sz="4800" dirty="0" smtClean="0"/>
              <a:t>D – Canada’s Hundred Days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275649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the main tactic used by Canadians at </a:t>
            </a:r>
            <a:r>
              <a:rPr lang="en-CA" sz="6000" b="1" dirty="0" err="1" smtClean="0"/>
              <a:t>Vimy</a:t>
            </a:r>
            <a:r>
              <a:rPr lang="en-CA" sz="6000" b="1" dirty="0" smtClean="0"/>
              <a:t> Ridge?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Over the top</a:t>
            </a:r>
          </a:p>
          <a:p>
            <a:pPr marL="0" indent="0">
              <a:buNone/>
            </a:pPr>
            <a:r>
              <a:rPr lang="en-CA" sz="4800" dirty="0" smtClean="0"/>
              <a:t>B – Hope and prayer</a:t>
            </a:r>
          </a:p>
          <a:p>
            <a:pPr marL="0" indent="0">
              <a:buNone/>
            </a:pPr>
            <a:r>
              <a:rPr lang="en-CA" sz="4800" dirty="0" smtClean="0"/>
              <a:t>C – Rolling barrage</a:t>
            </a:r>
          </a:p>
          <a:p>
            <a:pPr marL="0" indent="0">
              <a:buNone/>
            </a:pPr>
            <a:r>
              <a:rPr lang="en-CA" sz="4800" dirty="0" smtClean="0"/>
              <a:t>D – Sneaky trench raids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667110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When did the Halifax Explosion Occur?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Dec 6, 1914</a:t>
            </a:r>
          </a:p>
          <a:p>
            <a:pPr marL="0" indent="0">
              <a:buNone/>
            </a:pPr>
            <a:r>
              <a:rPr lang="en-CA" sz="4800" dirty="0" smtClean="0"/>
              <a:t>B – Dec 6, 1915</a:t>
            </a:r>
          </a:p>
          <a:p>
            <a:pPr marL="0" indent="0">
              <a:buNone/>
            </a:pPr>
            <a:r>
              <a:rPr lang="en-CA" sz="4800" dirty="0" smtClean="0"/>
              <a:t>C – Dec 6, 1916</a:t>
            </a:r>
          </a:p>
          <a:p>
            <a:pPr marL="0" indent="0">
              <a:buNone/>
            </a:pPr>
            <a:r>
              <a:rPr lang="en-CA" sz="4800" dirty="0" smtClean="0"/>
              <a:t>D – Dec 6, 1917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949851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The Halifax Explosion was 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4800" dirty="0" smtClean="0"/>
              <a:t>A – the largest manmade explosion before nuclear weapons</a:t>
            </a:r>
          </a:p>
          <a:p>
            <a:pPr marL="0" indent="0">
              <a:buNone/>
            </a:pPr>
            <a:r>
              <a:rPr lang="en-CA" sz="4800" dirty="0" smtClean="0"/>
              <a:t>B – an attack by enemy forces</a:t>
            </a:r>
          </a:p>
          <a:p>
            <a:pPr marL="0" indent="0">
              <a:buNone/>
            </a:pPr>
            <a:r>
              <a:rPr lang="en-CA" sz="4800" dirty="0" smtClean="0"/>
              <a:t>C – a factory accident</a:t>
            </a:r>
          </a:p>
          <a:p>
            <a:pPr marL="0" indent="0">
              <a:buNone/>
            </a:pPr>
            <a:r>
              <a:rPr lang="en-CA" sz="4800" dirty="0" smtClean="0"/>
              <a:t>D – a bombardment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964260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Sir Sam Hughes is credited with?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4800" dirty="0" smtClean="0"/>
              <a:t>A – Supplying the troops with effective weapons</a:t>
            </a:r>
          </a:p>
          <a:p>
            <a:pPr marL="0" indent="0">
              <a:buNone/>
            </a:pPr>
            <a:r>
              <a:rPr lang="en-CA" sz="4800" dirty="0" smtClean="0"/>
              <a:t>B – Inventing the rolling barrage</a:t>
            </a:r>
          </a:p>
          <a:p>
            <a:pPr marL="0" indent="0">
              <a:buNone/>
            </a:pPr>
            <a:r>
              <a:rPr lang="en-CA" sz="4800" dirty="0" smtClean="0"/>
              <a:t>C – The initial massive recruitment drive</a:t>
            </a:r>
          </a:p>
          <a:p>
            <a:pPr marL="0" indent="0">
              <a:buNone/>
            </a:pPr>
            <a:r>
              <a:rPr lang="en-CA" sz="4800" dirty="0" smtClean="0"/>
              <a:t>D – Slow mobilization of Canadian troops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57705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What was the name of the gun that the Canadians found ineffective in the conditions of France?</a:t>
            </a:r>
            <a:endParaRPr lang="en-CA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Ross Rifle</a:t>
            </a:r>
          </a:p>
          <a:p>
            <a:pPr marL="0" indent="0">
              <a:buNone/>
            </a:pPr>
            <a:r>
              <a:rPr lang="en-CA" sz="4800" dirty="0" smtClean="0"/>
              <a:t>B – Rhonda Rifle</a:t>
            </a:r>
          </a:p>
          <a:p>
            <a:pPr marL="0" indent="0">
              <a:buNone/>
            </a:pPr>
            <a:r>
              <a:rPr lang="en-CA" sz="4800" dirty="0" smtClean="0"/>
              <a:t>C – AK47</a:t>
            </a:r>
          </a:p>
          <a:p>
            <a:pPr marL="0" indent="0">
              <a:buNone/>
            </a:pPr>
            <a:r>
              <a:rPr lang="en-CA" sz="4800" dirty="0" smtClean="0"/>
              <a:t>D – Ricks Rifle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05476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A war profiteer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4800" dirty="0" smtClean="0"/>
              <a:t>A – makes a profit from selling poor equipment</a:t>
            </a:r>
          </a:p>
          <a:p>
            <a:pPr marL="0" indent="0">
              <a:buNone/>
            </a:pPr>
            <a:r>
              <a:rPr lang="en-CA" sz="4800" dirty="0" smtClean="0"/>
              <a:t>B – makes a profit from war</a:t>
            </a:r>
          </a:p>
          <a:p>
            <a:pPr marL="0" indent="0">
              <a:buNone/>
            </a:pPr>
            <a:r>
              <a:rPr lang="en-CA" sz="4800" dirty="0" smtClean="0"/>
              <a:t>C – makes a profit selling war bonds</a:t>
            </a:r>
          </a:p>
          <a:p>
            <a:pPr marL="0" indent="0">
              <a:buNone/>
            </a:pPr>
            <a:r>
              <a:rPr lang="en-CA" sz="4800" dirty="0" smtClean="0"/>
              <a:t>D – makes a profit starting wars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711061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The IMB is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Imperial Military Board</a:t>
            </a:r>
          </a:p>
          <a:p>
            <a:pPr marL="0" indent="0">
              <a:buNone/>
            </a:pPr>
            <a:r>
              <a:rPr lang="en-CA" sz="4800" dirty="0" smtClean="0"/>
              <a:t>B – Internal Munitions Board</a:t>
            </a:r>
          </a:p>
          <a:p>
            <a:pPr marL="0" indent="0">
              <a:buNone/>
            </a:pPr>
            <a:r>
              <a:rPr lang="en-CA" sz="4800" dirty="0" smtClean="0"/>
              <a:t>C – Imperial Munitions Board</a:t>
            </a:r>
          </a:p>
          <a:p>
            <a:pPr marL="0" indent="0">
              <a:buNone/>
            </a:pPr>
            <a:r>
              <a:rPr lang="en-CA" sz="4800" dirty="0" smtClean="0"/>
              <a:t>D – Internal Military Board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166957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Women were hired by the IMB to do what during World War One?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Cook and clean</a:t>
            </a:r>
          </a:p>
          <a:p>
            <a:pPr marL="0" indent="0">
              <a:buNone/>
            </a:pPr>
            <a:r>
              <a:rPr lang="en-CA" sz="4800" dirty="0" smtClean="0"/>
              <a:t>B – Work in factories making munitions</a:t>
            </a:r>
          </a:p>
          <a:p>
            <a:pPr marL="0" indent="0">
              <a:buNone/>
            </a:pPr>
            <a:r>
              <a:rPr lang="en-CA" sz="4800" dirty="0" smtClean="0"/>
              <a:t>C – Write inspirational letters to soldiers</a:t>
            </a:r>
          </a:p>
          <a:p>
            <a:pPr marL="0" indent="0">
              <a:buNone/>
            </a:pPr>
            <a:r>
              <a:rPr lang="en-CA" sz="4800" dirty="0" smtClean="0"/>
              <a:t>D – Train soldiers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8007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Which Countries made up the Triple Entente?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Britain, France, Germany</a:t>
            </a:r>
          </a:p>
          <a:p>
            <a:pPr marL="0" indent="0">
              <a:buNone/>
            </a:pPr>
            <a:r>
              <a:rPr lang="en-CA" sz="4800" dirty="0" smtClean="0"/>
              <a:t>B – France, Russia, Austria-Hungary</a:t>
            </a:r>
          </a:p>
          <a:p>
            <a:pPr marL="0" indent="0">
              <a:buNone/>
            </a:pPr>
            <a:r>
              <a:rPr lang="en-CA" sz="4800" dirty="0" smtClean="0"/>
              <a:t>C – Serbia, Russia, France</a:t>
            </a:r>
          </a:p>
          <a:p>
            <a:pPr marL="0" indent="0">
              <a:buNone/>
            </a:pPr>
            <a:r>
              <a:rPr lang="en-CA" sz="4800" dirty="0" smtClean="0"/>
              <a:t>D – Britain, France, Russia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659825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Total War means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4800" dirty="0" smtClean="0"/>
              <a:t>A – All a countries resources are used for the war effort</a:t>
            </a:r>
          </a:p>
          <a:p>
            <a:pPr marL="0" indent="0">
              <a:buNone/>
            </a:pPr>
            <a:r>
              <a:rPr lang="en-CA" sz="4800" dirty="0" smtClean="0"/>
              <a:t>B – All countries in the world are fighting</a:t>
            </a:r>
          </a:p>
          <a:p>
            <a:pPr marL="0" indent="0">
              <a:buNone/>
            </a:pPr>
            <a:r>
              <a:rPr lang="en-CA" sz="4800" dirty="0" smtClean="0"/>
              <a:t>C – The end of the world</a:t>
            </a:r>
          </a:p>
          <a:p>
            <a:pPr marL="0" indent="0">
              <a:buNone/>
            </a:pPr>
            <a:r>
              <a:rPr lang="en-CA" sz="4800" dirty="0" smtClean="0"/>
              <a:t>D – Complete chaos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347301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Who did Canada borrow money from to finance the war?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France, then China</a:t>
            </a:r>
          </a:p>
          <a:p>
            <a:pPr marL="0" indent="0">
              <a:buNone/>
            </a:pPr>
            <a:r>
              <a:rPr lang="en-CA" sz="4800" dirty="0" smtClean="0"/>
              <a:t>B – Britain, then USA</a:t>
            </a:r>
          </a:p>
          <a:p>
            <a:pPr marL="0" indent="0">
              <a:buNone/>
            </a:pPr>
            <a:r>
              <a:rPr lang="en-CA" sz="4800" dirty="0" smtClean="0"/>
              <a:t>C – Germany, then Italy</a:t>
            </a:r>
          </a:p>
          <a:p>
            <a:pPr marL="0" indent="0">
              <a:buNone/>
            </a:pPr>
            <a:r>
              <a:rPr lang="en-CA" sz="4800" dirty="0" smtClean="0"/>
              <a:t>D – Britain, then France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200756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How did the Canadian Government borrow from Canadians?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Penny drives</a:t>
            </a:r>
          </a:p>
          <a:p>
            <a:pPr marL="0" indent="0">
              <a:buNone/>
            </a:pPr>
            <a:r>
              <a:rPr lang="en-CA" sz="4800" dirty="0" smtClean="0"/>
              <a:t>B – Selling merchandise</a:t>
            </a:r>
          </a:p>
          <a:p>
            <a:pPr marL="0" indent="0">
              <a:buNone/>
            </a:pPr>
            <a:r>
              <a:rPr lang="en-CA" sz="4800" dirty="0" smtClean="0"/>
              <a:t>C – War Bonds</a:t>
            </a:r>
          </a:p>
          <a:p>
            <a:pPr marL="0" indent="0">
              <a:buNone/>
            </a:pPr>
            <a:r>
              <a:rPr lang="en-CA" sz="4800" dirty="0" smtClean="0"/>
              <a:t>D – Bake Sale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817600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When was income tax introduced?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1917</a:t>
            </a:r>
          </a:p>
          <a:p>
            <a:pPr marL="0" indent="0">
              <a:buNone/>
            </a:pPr>
            <a:r>
              <a:rPr lang="en-CA" sz="4800" dirty="0" smtClean="0"/>
              <a:t>B – 1914</a:t>
            </a:r>
          </a:p>
          <a:p>
            <a:pPr marL="0" indent="0">
              <a:buNone/>
            </a:pPr>
            <a:r>
              <a:rPr lang="en-CA" sz="4800" dirty="0" smtClean="0"/>
              <a:t>C – 1916</a:t>
            </a:r>
          </a:p>
          <a:p>
            <a:pPr marL="0" indent="0">
              <a:buNone/>
            </a:pPr>
            <a:r>
              <a:rPr lang="en-CA" sz="4800" dirty="0" smtClean="0"/>
              <a:t>D – 1918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4839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Prime Minister was responsible for Conscription?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PM Laurier</a:t>
            </a:r>
          </a:p>
          <a:p>
            <a:pPr marL="0" indent="0">
              <a:buNone/>
            </a:pPr>
            <a:r>
              <a:rPr lang="en-CA" sz="4800" dirty="0" smtClean="0"/>
              <a:t>B – PM Harper</a:t>
            </a:r>
          </a:p>
          <a:p>
            <a:pPr marL="0" indent="0">
              <a:buNone/>
            </a:pPr>
            <a:r>
              <a:rPr lang="en-CA" sz="4800" dirty="0" smtClean="0"/>
              <a:t>C – PM Borden</a:t>
            </a:r>
          </a:p>
          <a:p>
            <a:pPr marL="0" indent="0">
              <a:buNone/>
            </a:pPr>
            <a:r>
              <a:rPr lang="en-CA" sz="4800" dirty="0" smtClean="0"/>
              <a:t>D – PM Mackenzie-King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54084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Who got partial suffrage as a result of the conscription bill?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Aboriginals</a:t>
            </a:r>
          </a:p>
          <a:p>
            <a:pPr marL="0" indent="0">
              <a:buNone/>
            </a:pPr>
            <a:r>
              <a:rPr lang="en-CA" sz="4800" dirty="0" smtClean="0"/>
              <a:t>B – Women</a:t>
            </a:r>
          </a:p>
          <a:p>
            <a:pPr marL="0" indent="0">
              <a:buNone/>
            </a:pPr>
            <a:r>
              <a:rPr lang="en-CA" sz="4800" dirty="0" smtClean="0"/>
              <a:t>C – Unmarried Men</a:t>
            </a:r>
          </a:p>
          <a:p>
            <a:pPr marL="0" indent="0">
              <a:buNone/>
            </a:pPr>
            <a:r>
              <a:rPr lang="en-CA" sz="4800" dirty="0" smtClean="0"/>
              <a:t>D – Children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747439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were the 2 acts passed to ensure conscription passed?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4800" dirty="0" smtClean="0"/>
              <a:t>A – War Elections Act and Military Voters Act</a:t>
            </a:r>
          </a:p>
          <a:p>
            <a:pPr marL="0" indent="0">
              <a:buNone/>
            </a:pPr>
            <a:r>
              <a:rPr lang="en-CA" sz="4800" dirty="0" smtClean="0"/>
              <a:t>B – War Measures Act and Military Voters Act</a:t>
            </a:r>
          </a:p>
          <a:p>
            <a:pPr marL="0" indent="0">
              <a:buNone/>
            </a:pPr>
            <a:r>
              <a:rPr lang="en-CA" sz="4800" dirty="0" smtClean="0"/>
              <a:t>C – War Elections Act and War Measures Act</a:t>
            </a:r>
          </a:p>
          <a:p>
            <a:pPr marL="0" indent="0">
              <a:buNone/>
            </a:pPr>
            <a:r>
              <a:rPr lang="en-CA" sz="4800" dirty="0" smtClean="0"/>
              <a:t>D – Vote Restriction Act and Suffrage Act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546695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Who supported Conscription?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Farmers and Quebecois</a:t>
            </a:r>
          </a:p>
          <a:p>
            <a:pPr marL="0" indent="0">
              <a:buNone/>
            </a:pPr>
            <a:r>
              <a:rPr lang="en-CA" sz="4800" dirty="0" smtClean="0"/>
              <a:t>B – Aboriginals and women</a:t>
            </a:r>
          </a:p>
          <a:p>
            <a:pPr marL="0" indent="0">
              <a:buNone/>
            </a:pPr>
            <a:r>
              <a:rPr lang="en-CA" sz="4800" dirty="0" smtClean="0"/>
              <a:t>C – Soldiers and Soldiers families</a:t>
            </a:r>
          </a:p>
          <a:p>
            <a:pPr marL="0" indent="0">
              <a:buNone/>
            </a:pPr>
            <a:r>
              <a:rPr lang="en-CA" sz="4800" dirty="0" smtClean="0"/>
              <a:t>D – Farmers and Soldiers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025441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When was the Armistice?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Nov 11, 1914</a:t>
            </a:r>
          </a:p>
          <a:p>
            <a:pPr marL="0" indent="0">
              <a:buNone/>
            </a:pPr>
            <a:r>
              <a:rPr lang="en-CA" sz="4800" dirty="0" smtClean="0"/>
              <a:t>B – May 8, 1916</a:t>
            </a:r>
          </a:p>
          <a:p>
            <a:pPr marL="0" indent="0">
              <a:buNone/>
            </a:pPr>
            <a:r>
              <a:rPr lang="en-CA" sz="4800" dirty="0" smtClean="0"/>
              <a:t>C – Aug 12, 1918</a:t>
            </a:r>
          </a:p>
          <a:p>
            <a:pPr marL="0" indent="0">
              <a:buNone/>
            </a:pPr>
            <a:r>
              <a:rPr lang="en-CA" sz="4800" dirty="0" smtClean="0"/>
              <a:t>D – Nov 11, 1918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57521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Name of the conference to negotiate the terms of the peace?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Berlin Peace Conference</a:t>
            </a:r>
          </a:p>
          <a:p>
            <a:pPr marL="0" indent="0">
              <a:buNone/>
            </a:pPr>
            <a:r>
              <a:rPr lang="en-CA" sz="4800" dirty="0" smtClean="0"/>
              <a:t>B – London Peace Conference</a:t>
            </a:r>
          </a:p>
          <a:p>
            <a:pPr marL="0" indent="0">
              <a:buNone/>
            </a:pPr>
            <a:r>
              <a:rPr lang="en-CA" sz="4800" dirty="0" smtClean="0"/>
              <a:t>C – Paris Peace Conference</a:t>
            </a:r>
          </a:p>
          <a:p>
            <a:pPr marL="0" indent="0">
              <a:buNone/>
            </a:pPr>
            <a:r>
              <a:rPr lang="en-CA" sz="4800" dirty="0" smtClean="0"/>
              <a:t>D – New York Peace Conference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58018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Which Countries made up the Triple Alliance?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Britain, Italy, Germany</a:t>
            </a:r>
          </a:p>
          <a:p>
            <a:pPr marL="0" indent="0">
              <a:buNone/>
            </a:pPr>
            <a:r>
              <a:rPr lang="en-CA" sz="4800" dirty="0" smtClean="0"/>
              <a:t>B – France, Russia, Austria-Hungary</a:t>
            </a:r>
          </a:p>
          <a:p>
            <a:pPr marL="0" indent="0">
              <a:buNone/>
            </a:pPr>
            <a:r>
              <a:rPr lang="en-CA" sz="4800" dirty="0" smtClean="0"/>
              <a:t>C – Germany, Austria-Hungary, Italy</a:t>
            </a:r>
          </a:p>
          <a:p>
            <a:pPr marL="0" indent="0">
              <a:buNone/>
            </a:pPr>
            <a:r>
              <a:rPr lang="en-CA" sz="4800" dirty="0" smtClean="0"/>
              <a:t>D – Germany, Serbia, Russia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744244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Name of the treaty that came out of the Paris Peace Conference?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Treaty of Paris</a:t>
            </a:r>
          </a:p>
          <a:p>
            <a:pPr marL="0" indent="0">
              <a:buNone/>
            </a:pPr>
            <a:r>
              <a:rPr lang="en-CA" sz="4800" dirty="0" smtClean="0"/>
              <a:t>B – Treaty of Peace</a:t>
            </a:r>
          </a:p>
          <a:p>
            <a:pPr marL="0" indent="0">
              <a:buNone/>
            </a:pPr>
            <a:r>
              <a:rPr lang="en-CA" sz="4800" dirty="0" smtClean="0"/>
              <a:t>C – Treaty of Versailles</a:t>
            </a:r>
          </a:p>
          <a:p>
            <a:pPr marL="0" indent="0">
              <a:buNone/>
            </a:pPr>
            <a:r>
              <a:rPr lang="en-CA" sz="4800" dirty="0" smtClean="0"/>
              <a:t>D – Treaty of Harmony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29777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What was the Schlieffen Plan?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4800" dirty="0" smtClean="0"/>
              <a:t>A – “Hammer blow” through Belgium to take out France by Germany</a:t>
            </a:r>
          </a:p>
          <a:p>
            <a:pPr marL="0" indent="0">
              <a:buNone/>
            </a:pPr>
            <a:r>
              <a:rPr lang="en-CA" sz="4800" dirty="0" smtClean="0"/>
              <a:t>B – Massive mobilization of Russian Soldiers</a:t>
            </a:r>
          </a:p>
          <a:p>
            <a:pPr marL="0" indent="0">
              <a:buNone/>
            </a:pPr>
            <a:r>
              <a:rPr lang="en-CA" sz="4800" dirty="0" smtClean="0"/>
              <a:t>C – Invasion of Serbia</a:t>
            </a:r>
          </a:p>
          <a:p>
            <a:pPr marL="0" indent="0">
              <a:buNone/>
            </a:pPr>
            <a:r>
              <a:rPr lang="en-CA" sz="4800" dirty="0" smtClean="0"/>
              <a:t>D – U-boat attacks on merchant ships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76444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When did the first Canadian Troops set Sail for the War?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Aug, 1914</a:t>
            </a:r>
          </a:p>
          <a:p>
            <a:pPr marL="0" indent="0">
              <a:buNone/>
            </a:pPr>
            <a:r>
              <a:rPr lang="en-CA" sz="4800" dirty="0" smtClean="0"/>
              <a:t>B – Jan, 1915</a:t>
            </a:r>
          </a:p>
          <a:p>
            <a:pPr marL="0" indent="0">
              <a:buNone/>
            </a:pPr>
            <a:r>
              <a:rPr lang="en-CA" sz="4800" dirty="0" smtClean="0"/>
              <a:t>C – Oct, 1914</a:t>
            </a:r>
          </a:p>
          <a:p>
            <a:pPr marL="0" indent="0">
              <a:buNone/>
            </a:pPr>
            <a:r>
              <a:rPr lang="en-CA" sz="4800" dirty="0" smtClean="0"/>
              <a:t>D – Nov, 1915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73991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nationality was NOT interred in Canada?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German</a:t>
            </a:r>
          </a:p>
          <a:p>
            <a:pPr marL="0" indent="0">
              <a:buNone/>
            </a:pPr>
            <a:r>
              <a:rPr lang="en-CA" sz="4800" dirty="0" smtClean="0"/>
              <a:t>B – French</a:t>
            </a:r>
          </a:p>
          <a:p>
            <a:pPr marL="0" indent="0">
              <a:buNone/>
            </a:pPr>
            <a:r>
              <a:rPr lang="en-CA" sz="4800" dirty="0" smtClean="0"/>
              <a:t>C – Ukrainian</a:t>
            </a:r>
          </a:p>
          <a:p>
            <a:pPr marL="0" indent="0">
              <a:buNone/>
            </a:pPr>
            <a:r>
              <a:rPr lang="en-CA" sz="4800" dirty="0" smtClean="0"/>
              <a:t>D – Austrian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650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646176"/>
            <a:ext cx="10924032" cy="1639823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What is one reason for the internment in Canada?</a:t>
            </a:r>
            <a:endParaRPr lang="en-CA" sz="6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3712" y="2556932"/>
            <a:ext cx="10716768" cy="370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– Xenophobia</a:t>
            </a:r>
          </a:p>
          <a:p>
            <a:pPr marL="0" indent="0">
              <a:buNone/>
            </a:pPr>
            <a:r>
              <a:rPr lang="en-CA" sz="4800" dirty="0" smtClean="0"/>
              <a:t>B – Free labour</a:t>
            </a:r>
          </a:p>
          <a:p>
            <a:pPr marL="0" indent="0">
              <a:buNone/>
            </a:pPr>
            <a:r>
              <a:rPr lang="en-CA" sz="4800" dirty="0" smtClean="0"/>
              <a:t>C – Settling the west</a:t>
            </a:r>
          </a:p>
          <a:p>
            <a:pPr marL="0" indent="0">
              <a:buNone/>
            </a:pPr>
            <a:r>
              <a:rPr lang="en-CA" sz="4800" dirty="0" smtClean="0"/>
              <a:t>D – Raising money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072167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1536</Words>
  <Application>Microsoft Office PowerPoint</Application>
  <PresentationFormat>Widescreen</PresentationFormat>
  <Paragraphs>247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Garamond</vt:lpstr>
      <vt:lpstr>Organic</vt:lpstr>
      <vt:lpstr>World War One</vt:lpstr>
      <vt:lpstr>What were the Causes of World War One?</vt:lpstr>
      <vt:lpstr>What was the “Spark” of World War One?</vt:lpstr>
      <vt:lpstr>Which Countries made up the Triple Entente?</vt:lpstr>
      <vt:lpstr>Which Countries made up the Triple Alliance?</vt:lpstr>
      <vt:lpstr>What was the Schlieffen Plan?</vt:lpstr>
      <vt:lpstr>When did the first Canadian Troops set Sail for the War?</vt:lpstr>
      <vt:lpstr>What nationality was NOT interred in Canada?</vt:lpstr>
      <vt:lpstr>What is one reason for the internment in Canada?</vt:lpstr>
      <vt:lpstr>What Canadian Act permitted the internment?</vt:lpstr>
      <vt:lpstr>Where were 25% of volunteers born?</vt:lpstr>
      <vt:lpstr>Who was excluded during the initial recruitment?</vt:lpstr>
      <vt:lpstr>How did women predominantly serve?</vt:lpstr>
      <vt:lpstr>What does CEF stand for?</vt:lpstr>
      <vt:lpstr>What was life like in the trenches?</vt:lpstr>
      <vt:lpstr>What is trench foot?</vt:lpstr>
      <vt:lpstr>What made the Planes of World War One UNSAFE?</vt:lpstr>
      <vt:lpstr>What was the name of Canada’s top Flying Ace?</vt:lpstr>
      <vt:lpstr>How did the Allies deal with U-Boat attacks on the Atlantic?</vt:lpstr>
      <vt:lpstr>When was the Canadian Corps created?</vt:lpstr>
      <vt:lpstr>Who is General Sir Alderson?</vt:lpstr>
      <vt:lpstr>Who is General Sir Byng?</vt:lpstr>
      <vt:lpstr>Who is General Sir Currie?</vt:lpstr>
      <vt:lpstr>What is a casualty?</vt:lpstr>
      <vt:lpstr>What is a salient?</vt:lpstr>
      <vt:lpstr>The Second Battle of Ypres saw the first use of?</vt:lpstr>
      <vt:lpstr>What saved the Canadians from the Gas at the 2nd Battle of Ypres?</vt:lpstr>
      <vt:lpstr>What town was captured during the battle of the Somme?</vt:lpstr>
      <vt:lpstr>When did the Battle of Vimy Ridge occur?</vt:lpstr>
      <vt:lpstr>What the main tactic used by Canadians at Vimy Ridge?</vt:lpstr>
      <vt:lpstr>What was the final Canadian Offensive of the War?</vt:lpstr>
      <vt:lpstr>What the main tactic used by Canadians at Vimy Ridge?</vt:lpstr>
      <vt:lpstr>When did the Halifax Explosion Occur?</vt:lpstr>
      <vt:lpstr>The Halifax Explosion was </vt:lpstr>
      <vt:lpstr>Sir Sam Hughes is credited with?</vt:lpstr>
      <vt:lpstr>What was the name of the gun that the Canadians found ineffective in the conditions of France?</vt:lpstr>
      <vt:lpstr>A war profiteer</vt:lpstr>
      <vt:lpstr>The IMB is</vt:lpstr>
      <vt:lpstr>Women were hired by the IMB to do what during World War One?</vt:lpstr>
      <vt:lpstr>Total War means</vt:lpstr>
      <vt:lpstr>Who did Canada borrow money from to finance the war?</vt:lpstr>
      <vt:lpstr>How did the Canadian Government borrow from Canadians?</vt:lpstr>
      <vt:lpstr>When was income tax introduced?</vt:lpstr>
      <vt:lpstr>What Prime Minister was responsible for Conscription?</vt:lpstr>
      <vt:lpstr>Who got partial suffrage as a result of the conscription bill?</vt:lpstr>
      <vt:lpstr>What were the 2 acts passed to ensure conscription passed?</vt:lpstr>
      <vt:lpstr>Who supported Conscription?</vt:lpstr>
      <vt:lpstr>When was the Armistice?</vt:lpstr>
      <vt:lpstr>Name of the conference to negotiate the terms of the peace?</vt:lpstr>
      <vt:lpstr>Name of the treaty that came out of the Paris Peace Conference?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One</dc:title>
  <dc:creator>teacher</dc:creator>
  <cp:lastModifiedBy>teacher</cp:lastModifiedBy>
  <cp:revision>15</cp:revision>
  <dcterms:created xsi:type="dcterms:W3CDTF">2015-02-25T05:14:51Z</dcterms:created>
  <dcterms:modified xsi:type="dcterms:W3CDTF">2015-03-02T20:50:53Z</dcterms:modified>
</cp:coreProperties>
</file>