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66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413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118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712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13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926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76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96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46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72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38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94D4E-9F1C-4C01-86A6-AA87C299AF8A}" type="datetimeFigureOut">
              <a:rPr lang="en-CA" smtClean="0"/>
              <a:t>14/04/2015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C81E-534C-4704-A7D9-9B6E131D690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119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392" y="183579"/>
            <a:ext cx="9144000" cy="1096581"/>
          </a:xfrm>
        </p:spPr>
        <p:txBody>
          <a:bodyPr>
            <a:noAutofit/>
          </a:bodyPr>
          <a:lstStyle/>
          <a:p>
            <a:r>
              <a:rPr lang="en-CA" sz="9000" dirty="0" smtClean="0"/>
              <a:t>Raid on Dieppe</a:t>
            </a:r>
            <a:endParaRPr lang="en-CA" sz="9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1392" y="1280160"/>
            <a:ext cx="9144000" cy="841248"/>
          </a:xfrm>
        </p:spPr>
        <p:txBody>
          <a:bodyPr>
            <a:noAutofit/>
          </a:bodyPr>
          <a:lstStyle/>
          <a:p>
            <a:r>
              <a:rPr lang="en-CA" sz="6000" dirty="0" smtClean="0"/>
              <a:t>Canadian Catastrophe? </a:t>
            </a:r>
            <a:endParaRPr lang="en-CA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18244"/>
            <a:ext cx="5708904" cy="442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200"/>
          </a:xfrm>
          <a:solidFill>
            <a:srgbClr val="CC66FF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August 19, 1942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5124"/>
            <a:ext cx="12192000" cy="5095875"/>
          </a:xfrm>
        </p:spPr>
        <p:txBody>
          <a:bodyPr>
            <a:normAutofit/>
          </a:bodyPr>
          <a:lstStyle/>
          <a:p>
            <a:r>
              <a:rPr lang="en-CA" sz="4800" dirty="0" smtClean="0"/>
              <a:t>The troops would land on the beaches at Dieppe, demolish fortifications, wreck harbour facilities, kill Germans, and withdraw</a:t>
            </a:r>
          </a:p>
          <a:p>
            <a:r>
              <a:rPr lang="en-CA" sz="4800" dirty="0" smtClean="0"/>
              <a:t>It was not going to be easy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262" y="3795712"/>
            <a:ext cx="4805553" cy="30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200"/>
          </a:xfrm>
          <a:solidFill>
            <a:srgbClr val="CC66FF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August 19, 1942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5124"/>
            <a:ext cx="12192000" cy="5095875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rgbClr val="FF0000"/>
                </a:solidFill>
              </a:rPr>
              <a:t>Germans had the higher </a:t>
            </a:r>
            <a:br>
              <a:rPr lang="en-CA" sz="4800" b="1" dirty="0" smtClean="0">
                <a:solidFill>
                  <a:srgbClr val="FF0000"/>
                </a:solidFill>
              </a:rPr>
            </a:br>
            <a:r>
              <a:rPr lang="en-CA" sz="4800" b="1" dirty="0" smtClean="0">
                <a:solidFill>
                  <a:srgbClr val="FF0000"/>
                </a:solidFill>
              </a:rPr>
              <a:t>ground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Germans were “dug in”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Dieppe was heavily fortified </a:t>
            </a:r>
          </a:p>
          <a:p>
            <a:pPr lvl="1"/>
            <a:r>
              <a:rPr lang="en-CA" sz="4800" dirty="0" smtClean="0"/>
              <a:t>Wire entanglements and concrete barriers</a:t>
            </a:r>
          </a:p>
          <a:p>
            <a:pPr lvl="1"/>
            <a:r>
              <a:rPr lang="en-CA" sz="4800" dirty="0" smtClean="0"/>
              <a:t>Demolished any cover on the beaches</a:t>
            </a: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855" y="1"/>
            <a:ext cx="5257801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8928"/>
          </a:xfrm>
          <a:solidFill>
            <a:srgbClr val="FF00FF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Day of Infamy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6168"/>
            <a:ext cx="12192000" cy="5148199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rgbClr val="FF0000"/>
                </a:solidFill>
              </a:rPr>
              <a:t>First and second waves hit hard </a:t>
            </a:r>
            <a:r>
              <a:rPr lang="en-CA" sz="4800" dirty="0" smtClean="0"/>
              <a:t>as the doors opened on the landing </a:t>
            </a:r>
            <a:br>
              <a:rPr lang="en-CA" sz="4800" dirty="0" smtClean="0"/>
            </a:br>
            <a:r>
              <a:rPr lang="en-CA" sz="4800" dirty="0" smtClean="0"/>
              <a:t>vessels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Those that made it to </a:t>
            </a:r>
            <a:br>
              <a:rPr lang="en-CA" sz="4800" b="1" dirty="0" smtClean="0">
                <a:solidFill>
                  <a:srgbClr val="FF0000"/>
                </a:solidFill>
              </a:rPr>
            </a:br>
            <a:r>
              <a:rPr lang="en-CA" sz="4800" b="1" dirty="0" smtClean="0">
                <a:solidFill>
                  <a:srgbClr val="FF0000"/>
                </a:solidFill>
              </a:rPr>
              <a:t>the beach were trapped</a:t>
            </a:r>
          </a:p>
          <a:p>
            <a:r>
              <a:rPr lang="en-CA" sz="4800" dirty="0" smtClean="0"/>
              <a:t>The </a:t>
            </a:r>
            <a:r>
              <a:rPr lang="en-CA" sz="4800" b="1" dirty="0" smtClean="0">
                <a:solidFill>
                  <a:srgbClr val="FF0000"/>
                </a:solidFill>
              </a:rPr>
              <a:t>German machine </a:t>
            </a:r>
            <a:br>
              <a:rPr lang="en-CA" sz="4800" b="1" dirty="0" smtClean="0">
                <a:solidFill>
                  <a:srgbClr val="FF0000"/>
                </a:solidFill>
              </a:rPr>
            </a:br>
            <a:r>
              <a:rPr lang="en-CA" sz="4800" b="1" dirty="0" smtClean="0">
                <a:solidFill>
                  <a:srgbClr val="FF0000"/>
                </a:solidFill>
              </a:rPr>
              <a:t>guns </a:t>
            </a:r>
            <a:r>
              <a:rPr lang="en-CA" sz="4800" dirty="0" smtClean="0"/>
              <a:t>were </a:t>
            </a:r>
            <a:r>
              <a:rPr lang="en-CA" sz="4800" b="1" dirty="0" smtClean="0">
                <a:solidFill>
                  <a:srgbClr val="FF0000"/>
                </a:solidFill>
              </a:rPr>
              <a:t>relentless</a:t>
            </a:r>
            <a:r>
              <a:rPr lang="en-CA" sz="4800" dirty="0" smtClean="0"/>
              <a:t> </a:t>
            </a: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790" y="2544571"/>
            <a:ext cx="5698850" cy="420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8928"/>
          </a:xfrm>
          <a:solidFill>
            <a:srgbClr val="FF00FF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Propaganda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5208"/>
            <a:ext cx="12192000" cy="5312791"/>
          </a:xfrm>
        </p:spPr>
        <p:txBody>
          <a:bodyPr>
            <a:normAutofit/>
          </a:bodyPr>
          <a:lstStyle/>
          <a:p>
            <a:r>
              <a:rPr lang="en-CA" sz="4800" dirty="0" smtClean="0"/>
              <a:t>The spin: </a:t>
            </a:r>
            <a:r>
              <a:rPr lang="en-CA" sz="4800" b="1" dirty="0" smtClean="0">
                <a:solidFill>
                  <a:srgbClr val="FF0000"/>
                </a:solidFill>
              </a:rPr>
              <a:t>The raid was a success because it taught valuable lessons about staging an amphibious assault on France</a:t>
            </a:r>
          </a:p>
          <a:p>
            <a:r>
              <a:rPr lang="en-CA" sz="4800" dirty="0" smtClean="0"/>
              <a:t>Once the casualty lists were released the spin became harder to maintain</a:t>
            </a:r>
          </a:p>
          <a:p>
            <a:r>
              <a:rPr lang="en-CA" sz="4800" dirty="0" smtClean="0"/>
              <a:t>Germans used footage from their side to demonstrate the strength of the German army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5024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5088"/>
          </a:xfrm>
          <a:solidFill>
            <a:srgbClr val="FF00FF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What about the plan?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5088"/>
            <a:ext cx="12192000" cy="5772911"/>
          </a:xfrm>
        </p:spPr>
        <p:txBody>
          <a:bodyPr>
            <a:noAutofit/>
          </a:bodyPr>
          <a:lstStyle/>
          <a:p>
            <a:r>
              <a:rPr lang="en-CA" sz="4400" b="1" dirty="0" smtClean="0">
                <a:solidFill>
                  <a:srgbClr val="FF0000"/>
                </a:solidFill>
              </a:rPr>
              <a:t>The plan was flawed</a:t>
            </a:r>
          </a:p>
          <a:p>
            <a:r>
              <a:rPr lang="en-CA" sz="4400" b="1" dirty="0" smtClean="0">
                <a:solidFill>
                  <a:srgbClr val="FF0000"/>
                </a:solidFill>
              </a:rPr>
              <a:t>Success required surprise, speed, and darkness</a:t>
            </a:r>
          </a:p>
          <a:p>
            <a:r>
              <a:rPr lang="en-CA" sz="4400" b="1" dirty="0" smtClean="0">
                <a:solidFill>
                  <a:srgbClr val="FF0000"/>
                </a:solidFill>
              </a:rPr>
              <a:t>Instead the enemy was prepared, had the advantage of terrain and fire power</a:t>
            </a:r>
          </a:p>
          <a:p>
            <a:r>
              <a:rPr lang="en-CA" sz="4400" dirty="0" smtClean="0"/>
              <a:t>Sir Bertram Ramsay “Dieppe was a tragedy, and the cause may be attributed to the fact that it was planned by inexperienced enthusiasts”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9849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1392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The Numbers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8656"/>
            <a:ext cx="12192000" cy="5419343"/>
          </a:xfrm>
        </p:spPr>
        <p:txBody>
          <a:bodyPr>
            <a:normAutofit/>
          </a:bodyPr>
          <a:lstStyle/>
          <a:p>
            <a:r>
              <a:rPr lang="en-CA" sz="4800" dirty="0" smtClean="0"/>
              <a:t>Total allied troops 6033</a:t>
            </a:r>
          </a:p>
          <a:p>
            <a:r>
              <a:rPr lang="en-CA" sz="4800" dirty="0" smtClean="0"/>
              <a:t>4963 Canadian troops</a:t>
            </a:r>
          </a:p>
          <a:p>
            <a:r>
              <a:rPr lang="en-CA" sz="4800" dirty="0" smtClean="0"/>
              <a:t>907 were killed</a:t>
            </a:r>
          </a:p>
          <a:p>
            <a:r>
              <a:rPr lang="en-CA" sz="4800" dirty="0" smtClean="0"/>
              <a:t>587 were wounded</a:t>
            </a:r>
          </a:p>
          <a:p>
            <a:r>
              <a:rPr lang="en-CA" sz="4800" dirty="0" smtClean="0"/>
              <a:t>1946 were captured</a:t>
            </a: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761" y="2111756"/>
            <a:ext cx="6278493" cy="407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72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Under Pressure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19"/>
          </a:xfrm>
        </p:spPr>
        <p:txBody>
          <a:bodyPr>
            <a:noAutofit/>
          </a:bodyPr>
          <a:lstStyle/>
          <a:p>
            <a:r>
              <a:rPr lang="en-CA" sz="4400" b="1" dirty="0" smtClean="0">
                <a:solidFill>
                  <a:srgbClr val="FF0000"/>
                </a:solidFill>
              </a:rPr>
              <a:t>Canadians had been stationed in Britain with little to do </a:t>
            </a:r>
          </a:p>
          <a:p>
            <a:r>
              <a:rPr lang="en-CA" sz="4400" dirty="0" smtClean="0"/>
              <a:t>Number of crimes and out-of-wedlock pregnancies on the rise</a:t>
            </a:r>
          </a:p>
          <a:p>
            <a:r>
              <a:rPr lang="en-CA" sz="4400" b="1" dirty="0" smtClean="0">
                <a:solidFill>
                  <a:srgbClr val="FF0000"/>
                </a:solidFill>
              </a:rPr>
              <a:t>British under pressure from the Soviets to open the western front and remove some pressure from the east</a:t>
            </a:r>
          </a:p>
          <a:p>
            <a:r>
              <a:rPr lang="en-CA" sz="4400" dirty="0" smtClean="0"/>
              <a:t>US also wanted to see the western front opened 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9485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22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Lord Louis Mountbatten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2400"/>
            <a:ext cx="12192000" cy="5435600"/>
          </a:xfrm>
        </p:spPr>
        <p:txBody>
          <a:bodyPr>
            <a:normAutofit/>
          </a:bodyPr>
          <a:lstStyle/>
          <a:p>
            <a:r>
              <a:rPr lang="en-CA" sz="4800" dirty="0" smtClean="0"/>
              <a:t>Mandate: series of escalating raids </a:t>
            </a:r>
            <a:br>
              <a:rPr lang="en-CA" sz="4800" dirty="0" smtClean="0"/>
            </a:br>
            <a:r>
              <a:rPr lang="en-CA" sz="4800" dirty="0" smtClean="0"/>
              <a:t>to hit the Germans in the west</a:t>
            </a:r>
          </a:p>
          <a:p>
            <a:r>
              <a:rPr lang="en-CA" sz="4800" dirty="0" smtClean="0"/>
              <a:t>Keeping the Germans on their toes</a:t>
            </a:r>
          </a:p>
          <a:p>
            <a:r>
              <a:rPr lang="en-CA" sz="4800" dirty="0" smtClean="0"/>
              <a:t>“At best these raids were mere pinpricks against the German controlled continent”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In charge of the operation</a:t>
            </a:r>
            <a:endParaRPr lang="en-CA" sz="4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961" y="142875"/>
            <a:ext cx="2621139" cy="362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73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Lieutenant-General Harry </a:t>
            </a:r>
            <a:r>
              <a:rPr lang="en-CA" sz="6000" dirty="0" err="1" smtClean="0"/>
              <a:t>Crerar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457324"/>
            <a:ext cx="7442200" cy="5045075"/>
          </a:xfrm>
        </p:spPr>
        <p:txBody>
          <a:bodyPr>
            <a:normAutofit/>
          </a:bodyPr>
          <a:lstStyle/>
          <a:p>
            <a:r>
              <a:rPr lang="en-CA" sz="4800" dirty="0" smtClean="0"/>
              <a:t>Temporary command of the Canadian Army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Pushed aggressively to have the Canadians included in the major raid directed at the French coast</a:t>
            </a:r>
            <a:endParaRPr lang="en-CA" sz="4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56" y="1457323"/>
            <a:ext cx="3641344" cy="471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112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The Point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6168"/>
            <a:ext cx="12192000" cy="5251831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rgbClr val="FF0000"/>
                </a:solidFill>
              </a:rPr>
              <a:t>Test of combined arms and inter-service cooperation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Challenge to German defences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“Pinch raid” to capture important intelligence information</a:t>
            </a:r>
            <a:endParaRPr lang="en-CA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577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The Plan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672"/>
            <a:ext cx="12192000" cy="5410327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rgbClr val="FF0000"/>
                </a:solidFill>
              </a:rPr>
              <a:t>Canadians would take the lead but </a:t>
            </a:r>
            <a:br>
              <a:rPr lang="en-CA" sz="4800" b="1" dirty="0" smtClean="0">
                <a:solidFill>
                  <a:srgbClr val="FF0000"/>
                </a:solidFill>
              </a:rPr>
            </a:br>
            <a:r>
              <a:rPr lang="en-CA" sz="4800" b="1" dirty="0" smtClean="0">
                <a:solidFill>
                  <a:srgbClr val="FF0000"/>
                </a:solidFill>
              </a:rPr>
              <a:t>it was planned by Mountbatten’s </a:t>
            </a:r>
            <a:br>
              <a:rPr lang="en-CA" sz="4800" b="1" dirty="0" smtClean="0">
                <a:solidFill>
                  <a:srgbClr val="FF0000"/>
                </a:solidFill>
              </a:rPr>
            </a:br>
            <a:r>
              <a:rPr lang="en-CA" sz="4800" b="1" dirty="0" smtClean="0">
                <a:solidFill>
                  <a:srgbClr val="FF0000"/>
                </a:solidFill>
              </a:rPr>
              <a:t>headquarters</a:t>
            </a:r>
          </a:p>
          <a:p>
            <a:r>
              <a:rPr lang="en-CA" sz="4800" dirty="0" smtClean="0"/>
              <a:t>2</a:t>
            </a:r>
            <a:r>
              <a:rPr lang="en-CA" sz="4800" baseline="30000" dirty="0" smtClean="0"/>
              <a:t>nd</a:t>
            </a:r>
            <a:r>
              <a:rPr lang="en-CA" sz="4800" dirty="0" smtClean="0"/>
              <a:t> CID was under the Command of Major-General J. Hamilton Roberts</a:t>
            </a:r>
          </a:p>
          <a:p>
            <a:pPr lvl="4"/>
            <a:r>
              <a:rPr lang="en-CA" sz="4400" dirty="0" smtClean="0"/>
              <a:t>Considered the best in the Canadian Army</a:t>
            </a:r>
            <a:endParaRPr lang="en-CA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72" y="66993"/>
            <a:ext cx="2578608" cy="32935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896229"/>
            <a:ext cx="1649489" cy="196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235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Operation Rutter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2352"/>
            <a:ext cx="12192000" cy="5565647"/>
          </a:xfrm>
        </p:spPr>
        <p:txBody>
          <a:bodyPr>
            <a:normAutofit/>
          </a:bodyPr>
          <a:lstStyle/>
          <a:p>
            <a:r>
              <a:rPr lang="en-CA" sz="4800" dirty="0" smtClean="0"/>
              <a:t>Set for early July 1942</a:t>
            </a:r>
          </a:p>
          <a:p>
            <a:r>
              <a:rPr lang="en-CA" sz="4800" dirty="0" smtClean="0"/>
              <a:t>German air raid on concentrated troop shops – destroyed a chance at surprise</a:t>
            </a:r>
          </a:p>
          <a:p>
            <a:r>
              <a:rPr lang="en-CA" sz="4800" dirty="0" smtClean="0"/>
              <a:t>Poor weather on the planned day would have meant an uncoordinated attack</a:t>
            </a:r>
          </a:p>
          <a:p>
            <a:r>
              <a:rPr lang="en-CA" sz="4800" dirty="0" smtClean="0"/>
              <a:t>Since surprise and shock were vital to success – operation canceled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75676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89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CA" sz="6000" dirty="0" smtClean="0"/>
              <a:t>Operation Jubilee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8124"/>
            <a:ext cx="12192000" cy="5349875"/>
          </a:xfrm>
        </p:spPr>
        <p:txBody>
          <a:bodyPr>
            <a:normAutofit/>
          </a:bodyPr>
          <a:lstStyle/>
          <a:p>
            <a:r>
              <a:rPr lang="en-CA" sz="4800" dirty="0" smtClean="0"/>
              <a:t>Germans would never believe that they would mount a second identical operation 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Navy pulled back its involvement </a:t>
            </a:r>
            <a:r>
              <a:rPr lang="en-CA" sz="4800" dirty="0" smtClean="0"/>
              <a:t>(Battle in the Atlantic had it spread thin)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Bomber Command pulled back its involvement </a:t>
            </a:r>
            <a:r>
              <a:rPr lang="en-CA" sz="4800" dirty="0" smtClean="0"/>
              <a:t>(did not want to risk assets)</a:t>
            </a:r>
          </a:p>
          <a:p>
            <a:r>
              <a:rPr lang="en-CA" sz="4800" b="1" dirty="0" smtClean="0">
                <a:solidFill>
                  <a:srgbClr val="FF0000"/>
                </a:solidFill>
              </a:rPr>
              <a:t>Fighter Command made a large commitment</a:t>
            </a:r>
          </a:p>
          <a:p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2252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389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Raid on Dieppe</vt:lpstr>
      <vt:lpstr>The Numbers</vt:lpstr>
      <vt:lpstr>Under Pressure</vt:lpstr>
      <vt:lpstr>Lord Louis Mountbatten</vt:lpstr>
      <vt:lpstr>Lieutenant-General Harry Crerar</vt:lpstr>
      <vt:lpstr>The Point</vt:lpstr>
      <vt:lpstr>The Plan</vt:lpstr>
      <vt:lpstr>Operation Rutter</vt:lpstr>
      <vt:lpstr>Operation Jubilee</vt:lpstr>
      <vt:lpstr>August 19, 1942</vt:lpstr>
      <vt:lpstr>August 19, 1942</vt:lpstr>
      <vt:lpstr>Day of Infamy</vt:lpstr>
      <vt:lpstr>Propaganda</vt:lpstr>
      <vt:lpstr>What about the plan?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Raid on Dieppe</dc:title>
  <dc:creator>teacher</dc:creator>
  <cp:lastModifiedBy>teacher</cp:lastModifiedBy>
  <cp:revision>11</cp:revision>
  <dcterms:created xsi:type="dcterms:W3CDTF">2015-04-09T04:53:25Z</dcterms:created>
  <dcterms:modified xsi:type="dcterms:W3CDTF">2015-04-14T21:54:13Z</dcterms:modified>
</cp:coreProperties>
</file>