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63" r:id="rId5"/>
    <p:sldId id="258" r:id="rId6"/>
    <p:sldId id="257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197133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756178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7767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8976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61161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45605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15638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8506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904237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382308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54404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55444-418A-4A4C-8B9E-6C47DE0F3540}" type="datetimeFigureOut">
              <a:rPr lang="en-CA" smtClean="0"/>
              <a:t>02/03/2015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34B5D-8DFF-45A6-87F2-187210CA7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2553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dictionar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forces.ca/_VIDEOS2010/ad_ready_prets_60s_en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m.com/mediaroom/video/378585/All-Quiet-On-The-Western-Front-Movie-Clip-Life-Of-The-Fatherlan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8639"/>
            <a:ext cx="9144000" cy="1351979"/>
          </a:xfrm>
        </p:spPr>
        <p:txBody>
          <a:bodyPr/>
          <a:lstStyle/>
          <a:p>
            <a:r>
              <a:rPr lang="en-CA" dirty="0" smtClean="0"/>
              <a:t>Nationalism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00618"/>
            <a:ext cx="9144000" cy="1655762"/>
          </a:xfrm>
        </p:spPr>
        <p:txBody>
          <a:bodyPr/>
          <a:lstStyle/>
          <a:p>
            <a:r>
              <a:rPr lang="en-CA" dirty="0" smtClean="0"/>
              <a:t>A cause of World War 1?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465" y="3063811"/>
            <a:ext cx="3215069" cy="321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5665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Definitions from: </a:t>
            </a:r>
            <a:r>
              <a:rPr lang="en-CA" dirty="0">
                <a:hlinkClick r:id="rId2"/>
              </a:rPr>
              <a:t>http://www.merriam-webster.com/dictionary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Images from: </a:t>
            </a:r>
            <a:r>
              <a:rPr lang="en-CA" smtClean="0"/>
              <a:t>Google Images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1424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What does Nationalism Look like?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http://media.forces.ca/_</a:t>
            </a:r>
            <a:r>
              <a:rPr lang="en-CA" dirty="0" smtClean="0">
                <a:hlinkClick r:id="rId2"/>
              </a:rPr>
              <a:t>VIDEOS2010/ad_ready_prets_60s_en.mp4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724670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does Nationalism look like?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www.tcm.com/mediaroom/video/378585/All-Quiet-On-The-Western-Front-Movie-Clip-Life-Of-The-Fatherland.html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828600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44072" cy="1325563"/>
          </a:xfrm>
        </p:spPr>
        <p:txBody>
          <a:bodyPr>
            <a:normAutofit fontScale="90000"/>
          </a:bodyPr>
          <a:lstStyle/>
          <a:p>
            <a:r>
              <a:rPr lang="en-CA" sz="8000" b="1" dirty="0" smtClean="0">
                <a:solidFill>
                  <a:schemeClr val="bg1"/>
                </a:solidFill>
              </a:rPr>
              <a:t>What do 				  you think?</a:t>
            </a:r>
            <a:endParaRPr lang="en-CA" sz="8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CA" dirty="0" smtClean="0"/>
          </a:p>
          <a:p>
            <a:endParaRPr lang="en-CA" sz="4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4800" b="1" dirty="0">
              <a:solidFill>
                <a:schemeClr val="bg1"/>
              </a:solidFill>
            </a:endParaRPr>
          </a:p>
          <a:p>
            <a:endParaRPr lang="en-CA" sz="4800" b="1" dirty="0">
              <a:solidFill>
                <a:schemeClr val="bg1"/>
              </a:solidFill>
            </a:endParaRPr>
          </a:p>
          <a:p>
            <a:r>
              <a:rPr lang="en-CA" sz="4800" b="1" dirty="0" smtClean="0">
                <a:solidFill>
                  <a:schemeClr val="bg1"/>
                </a:solidFill>
              </a:rPr>
              <a:t>What is nationalism?</a:t>
            </a:r>
          </a:p>
          <a:p>
            <a:r>
              <a:rPr lang="en-CA" sz="4800" b="1" dirty="0" smtClean="0">
                <a:solidFill>
                  <a:schemeClr val="bg1"/>
                </a:solidFill>
              </a:rPr>
              <a:t>In what way could it contribute to the start of a war?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0350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265"/>
            <a:ext cx="10515600" cy="1024127"/>
          </a:xfrm>
        </p:spPr>
        <p:txBody>
          <a:bodyPr/>
          <a:lstStyle/>
          <a:p>
            <a:pPr algn="ctr"/>
            <a:r>
              <a:rPr lang="en-CA" dirty="0" smtClean="0"/>
              <a:t>The Terms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1392"/>
            <a:ext cx="10515600" cy="4945571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A Country is ….</a:t>
            </a:r>
          </a:p>
          <a:p>
            <a:pPr lvl="1"/>
            <a:r>
              <a:rPr lang="en-CA" dirty="0"/>
              <a:t>A large area of land that is controlled by its own </a:t>
            </a:r>
            <a:r>
              <a:rPr lang="en-CA" dirty="0" smtClean="0"/>
              <a:t>government</a:t>
            </a:r>
          </a:p>
          <a:p>
            <a:r>
              <a:rPr lang="en-CA" dirty="0" smtClean="0"/>
              <a:t>A State is….</a:t>
            </a:r>
          </a:p>
          <a:p>
            <a:pPr marL="685800" lvl="2">
              <a:spcBef>
                <a:spcPts val="1000"/>
              </a:spcBef>
            </a:pPr>
            <a:r>
              <a:rPr lang="en-CA" sz="2400" dirty="0" smtClean="0"/>
              <a:t>A politically organized body of people usually occupying a defined territory.</a:t>
            </a:r>
            <a:endParaRPr lang="en-CA" dirty="0" smtClean="0"/>
          </a:p>
          <a:p>
            <a:r>
              <a:rPr lang="en-CA" dirty="0" smtClean="0"/>
              <a:t>A Nation is ….</a:t>
            </a:r>
          </a:p>
          <a:p>
            <a:pPr lvl="1"/>
            <a:r>
              <a:rPr lang="en-US" dirty="0"/>
              <a:t>People whose common identity creates a psychological bond and a political community. Their political identity usually comprises such characteristics as a common language, culture, ethnicity, and history. A nation-state is a state populated primarily by the people of one nationality</a:t>
            </a:r>
            <a:r>
              <a:rPr lang="en-US" dirty="0" smtClean="0"/>
              <a:t>.</a:t>
            </a:r>
            <a:endParaRPr lang="en-CA" dirty="0"/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 algn="ctr">
              <a:buNone/>
            </a:pPr>
            <a:r>
              <a:rPr lang="en-CA" sz="3500" dirty="0" smtClean="0"/>
              <a:t>The terms are often used interchangeably but for our purposes we are going to differentiate between Country/State and Nation.</a:t>
            </a:r>
          </a:p>
        </p:txBody>
      </p:sp>
    </p:spTree>
    <p:extLst>
      <p:ext uri="{BB962C8B-B14F-4D97-AF65-F5344CB8AC3E}">
        <p14:creationId xmlns:p14="http://schemas.microsoft.com/office/powerpoint/2010/main" val="3482888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The Terms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Patriotism is….</a:t>
            </a:r>
          </a:p>
          <a:p>
            <a:pPr lvl="1"/>
            <a:r>
              <a:rPr lang="en-CA" dirty="0" smtClean="0"/>
              <a:t>A cultural attachment to one’s homeland or devotion to one’s country. National loyalty.</a:t>
            </a:r>
          </a:p>
          <a:p>
            <a:r>
              <a:rPr lang="en-CA" dirty="0" smtClean="0"/>
              <a:t>Jingoism is….</a:t>
            </a:r>
          </a:p>
          <a:p>
            <a:pPr lvl="1"/>
            <a:r>
              <a:rPr lang="en-CA" dirty="0" smtClean="0"/>
              <a:t>Extreme belief that your own country is always best, often shown in enthusiastic support for a war against another country.</a:t>
            </a:r>
          </a:p>
          <a:p>
            <a:r>
              <a:rPr lang="en-CA" dirty="0" smtClean="0"/>
              <a:t>Nationalism is…. </a:t>
            </a:r>
          </a:p>
          <a:p>
            <a:pPr lvl="1"/>
            <a:r>
              <a:rPr lang="en-CA" dirty="0" smtClean="0"/>
              <a:t>A feeling that people have of being loyal to and proud of their country often with the belief that it is better and more important than other countries.</a:t>
            </a:r>
          </a:p>
          <a:p>
            <a:pPr lvl="1"/>
            <a:r>
              <a:rPr lang="en-CA" dirty="0" smtClean="0"/>
              <a:t>A desire by a large group of people (such as people who share the same culture, history, language, </a:t>
            </a:r>
            <a:r>
              <a:rPr lang="en-CA" dirty="0" err="1" smtClean="0"/>
              <a:t>etc</a:t>
            </a:r>
            <a:r>
              <a:rPr lang="en-CA" dirty="0" smtClean="0"/>
              <a:t>) to form a separate independent nation of their own.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9143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dirty="0" smtClean="0"/>
              <a:t>Germany did not exist before 1871.</a:t>
            </a:r>
            <a:br>
              <a:rPr lang="en-CA" sz="3600" dirty="0" smtClean="0"/>
            </a:br>
            <a:r>
              <a:rPr lang="en-CA" sz="3600" dirty="0" smtClean="0"/>
              <a:t> What came to be known as </a:t>
            </a:r>
            <a:br>
              <a:rPr lang="en-CA" sz="3600" dirty="0" smtClean="0"/>
            </a:br>
            <a:r>
              <a:rPr lang="en-CA" sz="3600" dirty="0" smtClean="0"/>
              <a:t>Germany was a series of </a:t>
            </a:r>
            <a:br>
              <a:rPr lang="en-CA" sz="3600" dirty="0" smtClean="0"/>
            </a:br>
            <a:r>
              <a:rPr lang="en-CA" sz="3600" dirty="0" smtClean="0"/>
              <a:t>Princedoms. The most powerful </a:t>
            </a:r>
            <a:br>
              <a:rPr lang="en-CA" sz="3600" dirty="0" smtClean="0"/>
            </a:br>
            <a:r>
              <a:rPr lang="en-CA" sz="3600" dirty="0" smtClean="0"/>
              <a:t>of which was Prussia.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r>
              <a:rPr lang="en-CA" sz="3600" dirty="0"/>
              <a:t>	</a:t>
            </a:r>
            <a:r>
              <a:rPr lang="en-CA" sz="3600" dirty="0" smtClean="0"/>
              <a:t>			Prussia had a strong military and put it to use 		in order to defeat France in the Franco-			Prussian War in 1871.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496" y="365125"/>
            <a:ext cx="3665982" cy="21995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5" y="3706663"/>
            <a:ext cx="3547383" cy="260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55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1332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					</a:t>
            </a:r>
            <a:r>
              <a:rPr lang="en-CA" sz="3900" dirty="0" smtClean="0"/>
              <a:t>The </a:t>
            </a:r>
            <a:r>
              <a:rPr lang="en-CA" sz="3900" dirty="0"/>
              <a:t>Treaty that ended the war…. </a:t>
            </a:r>
            <a:r>
              <a:rPr lang="en-CA" sz="3900" dirty="0" smtClean="0"/>
              <a:t>						The Treaty of Frankfurt 								….demanded compensation 							from </a:t>
            </a:r>
            <a:r>
              <a:rPr lang="en-CA" sz="3900" dirty="0"/>
              <a:t>France AND the territory Alsace </a:t>
            </a:r>
            <a:r>
              <a:rPr lang="en-CA" sz="3900" dirty="0" smtClean="0"/>
              <a:t>					Lorraine </a:t>
            </a:r>
            <a:r>
              <a:rPr lang="en-CA" sz="3900" dirty="0"/>
              <a:t>in the Rhine valley (long </a:t>
            </a:r>
            <a:r>
              <a:rPr lang="en-CA" sz="3900" dirty="0" smtClean="0"/>
              <a:t>						disputed territory</a:t>
            </a:r>
            <a:r>
              <a:rPr lang="en-CA" sz="3900" dirty="0"/>
              <a:t>, populated by </a:t>
            </a:r>
            <a:r>
              <a:rPr lang="en-CA" sz="3900" dirty="0" smtClean="0"/>
              <a:t>						predominately Germanic </a:t>
            </a:r>
            <a:r>
              <a:rPr lang="en-CA" sz="3900" dirty="0"/>
              <a:t>speaking </a:t>
            </a:r>
            <a:r>
              <a:rPr lang="en-CA" sz="3900" dirty="0" smtClean="0"/>
              <a:t>						peoples).</a:t>
            </a:r>
          </a:p>
          <a:p>
            <a:pPr marL="0" indent="0">
              <a:buNone/>
            </a:pPr>
            <a:endParaRPr lang="en-CA" sz="3900" dirty="0"/>
          </a:p>
          <a:p>
            <a:pPr marL="0" indent="0" algn="ctr">
              <a:buNone/>
            </a:pPr>
            <a:r>
              <a:rPr lang="en-CA" sz="3900" dirty="0" smtClean="0"/>
              <a:t>AND</a:t>
            </a:r>
          </a:p>
          <a:p>
            <a:pPr marL="0" indent="0" algn="ctr">
              <a:buNone/>
            </a:pPr>
            <a:endParaRPr lang="en-CA" sz="3900" dirty="0"/>
          </a:p>
          <a:p>
            <a:pPr marL="0" indent="0">
              <a:buNone/>
            </a:pPr>
            <a:r>
              <a:rPr lang="en-CA" sz="3900" dirty="0" smtClean="0"/>
              <a:t>United the Germanic Princedoms into a single German Empire (it was easier to secede than to fight the incredible strength of the Prussians).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                     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" y="170053"/>
            <a:ext cx="4560689" cy="412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615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032"/>
            <a:ext cx="10515600" cy="5799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 smtClean="0"/>
              <a:t>Germany now had a vested interest in </a:t>
            </a:r>
            <a:br>
              <a:rPr lang="en-CA" sz="3200" dirty="0" smtClean="0"/>
            </a:br>
            <a:r>
              <a:rPr lang="en-CA" sz="3200" dirty="0" smtClean="0"/>
              <a:t>“nation-building”</a:t>
            </a:r>
            <a:br>
              <a:rPr lang="en-CA" sz="3200" dirty="0" smtClean="0"/>
            </a:br>
            <a:r>
              <a:rPr lang="en-CA" sz="3200" dirty="0" smtClean="0"/>
              <a:t>In order to forge a strong singular national identity rather </a:t>
            </a:r>
            <a:br>
              <a:rPr lang="en-CA" sz="3200" dirty="0" smtClean="0"/>
            </a:br>
            <a:r>
              <a:rPr lang="en-CA" sz="3200" dirty="0" smtClean="0"/>
              <a:t>than individual state/princedom identities.</a:t>
            </a:r>
          </a:p>
          <a:p>
            <a:pPr marL="457200" lvl="1" indent="0">
              <a:buNone/>
            </a:pPr>
            <a:endParaRPr lang="en-CA" sz="3200" dirty="0"/>
          </a:p>
          <a:p>
            <a:pPr marL="457200" lvl="1" indent="0">
              <a:buNone/>
            </a:pPr>
            <a:endParaRPr lang="en-CA" sz="3200" dirty="0" smtClean="0"/>
          </a:p>
          <a:p>
            <a:pPr marL="0" indent="0">
              <a:buNone/>
            </a:pPr>
            <a:r>
              <a:rPr lang="en-CA" sz="3200" dirty="0" smtClean="0"/>
              <a:t>			The defeat suffered by France also inspired a 			surge in nationalism.</a:t>
            </a:r>
          </a:p>
          <a:p>
            <a:pPr marL="457200" lvl="1" indent="0">
              <a:buNone/>
            </a:pPr>
            <a:r>
              <a:rPr lang="en-CA" sz="3200" dirty="0" smtClean="0"/>
              <a:t>			A desire to “re-claim” the lost territory that 				was “rightfully theirs”</a:t>
            </a:r>
            <a:endParaRPr lang="en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932" y="500062"/>
            <a:ext cx="1991868" cy="29068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241548"/>
            <a:ext cx="3052572" cy="251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79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</TotalTime>
  <Words>289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Nationalism</vt:lpstr>
      <vt:lpstr>What does Nationalism Look like?</vt:lpstr>
      <vt:lpstr>What does Nationalism look like?</vt:lpstr>
      <vt:lpstr>What do       you think?</vt:lpstr>
      <vt:lpstr>The Terms</vt:lpstr>
      <vt:lpstr>The Terms</vt:lpstr>
      <vt:lpstr>PowerPoint Presentation</vt:lpstr>
      <vt:lpstr>PowerPoint Presentation</vt:lpstr>
      <vt:lpstr>PowerPoint Presentation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</dc:title>
  <dc:creator>teacher</dc:creator>
  <cp:lastModifiedBy>teacher</cp:lastModifiedBy>
  <cp:revision>16</cp:revision>
  <dcterms:created xsi:type="dcterms:W3CDTF">2015-02-03T23:10:55Z</dcterms:created>
  <dcterms:modified xsi:type="dcterms:W3CDTF">2015-03-02T20:49:31Z</dcterms:modified>
</cp:coreProperties>
</file>