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2"/>
  </p:notesMasterIdLst>
  <p:sldIdLst>
    <p:sldId id="286" r:id="rId2"/>
    <p:sldId id="292" r:id="rId3"/>
    <p:sldId id="289" r:id="rId4"/>
    <p:sldId id="290" r:id="rId5"/>
    <p:sldId id="291" r:id="rId6"/>
    <p:sldId id="293" r:id="rId7"/>
    <p:sldId id="287" r:id="rId8"/>
    <p:sldId id="294" r:id="rId9"/>
    <p:sldId id="295" r:id="rId10"/>
    <p:sldId id="296" r:id="rId11"/>
    <p:sldId id="297" r:id="rId12"/>
    <p:sldId id="298" r:id="rId13"/>
    <p:sldId id="300" r:id="rId14"/>
    <p:sldId id="301" r:id="rId15"/>
    <p:sldId id="307" r:id="rId16"/>
    <p:sldId id="304" r:id="rId17"/>
    <p:sldId id="302" r:id="rId18"/>
    <p:sldId id="303" r:id="rId19"/>
    <p:sldId id="305" r:id="rId20"/>
    <p:sldId id="308" r:id="rId21"/>
    <p:sldId id="309" r:id="rId22"/>
    <p:sldId id="310" r:id="rId23"/>
    <p:sldId id="311" r:id="rId24"/>
    <p:sldId id="312" r:id="rId25"/>
    <p:sldId id="313" r:id="rId26"/>
    <p:sldId id="318" r:id="rId27"/>
    <p:sldId id="314" r:id="rId28"/>
    <p:sldId id="315" r:id="rId29"/>
    <p:sldId id="316" r:id="rId30"/>
    <p:sldId id="317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DDCFB7-E917-4EEB-8EDD-E15BF4673F0F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A9EAE63-218C-46E8-A69B-DF4021DB9B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1671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4D7BB-B4A8-4573-8584-27F56A29D385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5E17778-54D0-4905-92FF-E391455B45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367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AFA78-2F24-4060-A43D-DDEC6C037491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04E8D-57F1-4448-A572-C6C46D3B2A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2064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27223-5113-42BA-AB12-D17D57392BF4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1CC6AF-DA41-49C0-9C51-EB5A1AD742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3229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B1C78-2028-4310-BE88-A11CCF3FD2C0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B87E1-B676-4540-9E1B-ACC29D7B9C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6244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B249F-8D90-4F2D-A3E4-706C4381DCC7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8EA4353-7699-41C1-855F-E74FA591C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2429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88AA8-60BF-429F-9CD1-8E25A4C02EFA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213C1-BF7D-4F1A-9E71-B21FED69F1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3710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85214-EBA3-4815-9770-B098992CECFD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6A284-CC25-4079-8BC7-2136CD6D94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4497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55361-FD9A-4AED-B40B-B00C16CD92F2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8E3E9-C1AA-4111-950A-EE620BFEAB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34423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4E44E-E240-4B74-9FCA-8F6845F16D56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5EB213-9CA1-4E63-A0C1-A4CF86839D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3069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6334A-1E45-47CE-ACE4-9AE5B76E5921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E514AB-27B5-4277-B4BE-009D45F76D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1946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FA3E5-3B94-4D4B-86B9-A69DD2F6DD50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CD4842-A33B-40EA-96C2-F91814EE28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3762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36148C5-57D0-45D4-B2CF-C5AACA0A3587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F091ECE0-A4FC-4537-9EBB-7664313D5F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9" r:id="rId2"/>
    <p:sldLayoutId id="2147483785" r:id="rId3"/>
    <p:sldLayoutId id="2147483780" r:id="rId4"/>
    <p:sldLayoutId id="2147483781" r:id="rId5"/>
    <p:sldLayoutId id="2147483782" r:id="rId6"/>
    <p:sldLayoutId id="2147483786" r:id="rId7"/>
    <p:sldLayoutId id="2147483787" r:id="rId8"/>
    <p:sldLayoutId id="2147483788" r:id="rId9"/>
    <p:sldLayoutId id="2147483783" r:id="rId10"/>
    <p:sldLayoutId id="214748378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077200" cy="2520280"/>
          </a:xfrm>
        </p:spPr>
        <p:txBody>
          <a:bodyPr>
            <a:noAutofit/>
          </a:bodyPr>
          <a:lstStyle/>
          <a:p>
            <a:r>
              <a:rPr lang="en-CA" sz="8000" dirty="0" smtClean="0"/>
              <a:t>What have we learned so far?</a:t>
            </a:r>
            <a:endParaRPr lang="en-CA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77200" cy="1499616"/>
          </a:xfrm>
        </p:spPr>
        <p:txBody>
          <a:bodyPr/>
          <a:lstStyle/>
          <a:p>
            <a:r>
              <a:rPr lang="en-CA" sz="6000" dirty="0" smtClean="0"/>
              <a:t>World War 1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3560708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Canada 1914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176"/>
            <a:ext cx="9144000" cy="5449823"/>
          </a:xfrm>
        </p:spPr>
        <p:txBody>
          <a:bodyPr/>
          <a:lstStyle/>
          <a:p>
            <a:r>
              <a:rPr lang="en-CA" sz="4800" dirty="0" smtClean="0"/>
              <a:t>Canada was a Dominion of Britain, therefore was at war when Britain declared in August 1914</a:t>
            </a:r>
          </a:p>
          <a:p>
            <a:r>
              <a:rPr lang="en-CA" sz="4800" dirty="0" smtClean="0"/>
              <a:t>More that ½ of Canadians were of British Heritage and saw Britain as the “Mother Country”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673742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Canada 1914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176"/>
            <a:ext cx="9144000" cy="5449823"/>
          </a:xfrm>
        </p:spPr>
        <p:txBody>
          <a:bodyPr/>
          <a:lstStyle/>
          <a:p>
            <a:r>
              <a:rPr lang="en-CA" sz="4800" dirty="0" smtClean="0"/>
              <a:t>High unemployment in Canada</a:t>
            </a:r>
          </a:p>
          <a:p>
            <a:r>
              <a:rPr lang="en-CA" sz="4800" dirty="0" smtClean="0"/>
              <a:t>Volunteers paid $1.10 per day ($22.45 equivalent today)</a:t>
            </a:r>
          </a:p>
          <a:p>
            <a:r>
              <a:rPr lang="en-CA" sz="4800" dirty="0" smtClean="0"/>
              <a:t>First Canadian and Newfoundland troops and nurses set sail for the “Great Adventure” on </a:t>
            </a:r>
            <a:br>
              <a:rPr lang="en-CA" sz="4800" dirty="0" smtClean="0"/>
            </a:br>
            <a:r>
              <a:rPr lang="en-CA" sz="4800" dirty="0" smtClean="0"/>
              <a:t>Oct 13, 1914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213160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Internment in Canada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5"/>
            <a:ext cx="9144000" cy="4916016"/>
          </a:xfrm>
        </p:spPr>
        <p:txBody>
          <a:bodyPr/>
          <a:lstStyle/>
          <a:p>
            <a:r>
              <a:rPr lang="en-CA" sz="4800" dirty="0" smtClean="0"/>
              <a:t>Between 1914 and 1920</a:t>
            </a:r>
          </a:p>
          <a:p>
            <a:r>
              <a:rPr lang="en-CA" sz="4800" dirty="0" smtClean="0"/>
              <a:t>80,000 people forced to register and report to police (or face imprisonment or fines)</a:t>
            </a:r>
          </a:p>
          <a:p>
            <a:r>
              <a:rPr lang="en-CA" sz="4800" dirty="0" smtClean="0"/>
              <a:t>8579 people interred</a:t>
            </a:r>
          </a:p>
          <a:p>
            <a:r>
              <a:rPr lang="en-CA" sz="4800" dirty="0" smtClean="0"/>
              <a:t>24 labour camps in Canada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0685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Internment in Canada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176"/>
            <a:ext cx="9144000" cy="5449823"/>
          </a:xfrm>
        </p:spPr>
        <p:txBody>
          <a:bodyPr/>
          <a:lstStyle/>
          <a:p>
            <a:r>
              <a:rPr lang="en-CA" sz="4400" dirty="0" smtClean="0"/>
              <a:t>Predominately Ukrainians</a:t>
            </a:r>
          </a:p>
          <a:p>
            <a:r>
              <a:rPr lang="en-CA" sz="4400" dirty="0" smtClean="0"/>
              <a:t>Some people of other Eastern European descent</a:t>
            </a:r>
            <a:endParaRPr lang="en-CA" sz="4400" dirty="0"/>
          </a:p>
          <a:p>
            <a:r>
              <a:rPr lang="en-CA" sz="4400" dirty="0" smtClean="0"/>
              <a:t>European countries currently at war with Britain (i.e. Germany)</a:t>
            </a:r>
          </a:p>
          <a:p>
            <a:r>
              <a:rPr lang="en-CA" sz="4400" dirty="0" smtClean="0"/>
              <a:t>Later in the War, after the Russian Revolution, Russians (suspected Bolsheviks/communists)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7123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Internment in Canada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800" dirty="0" smtClean="0"/>
              <a:t>Wartime anxiety, intolerance, and </a:t>
            </a:r>
            <a:r>
              <a:rPr lang="en-CA" sz="4800" u="sng" dirty="0" smtClean="0"/>
              <a:t>xenophobia</a:t>
            </a:r>
          </a:p>
          <a:p>
            <a:r>
              <a:rPr lang="en-CA" sz="4800" dirty="0" smtClean="0"/>
              <a:t>Exposed many of the anti-immigrant feelings of the general population of the day</a:t>
            </a:r>
          </a:p>
          <a:p>
            <a:endParaRPr lang="en-CA" sz="3800" b="1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7192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077200" cy="2520280"/>
          </a:xfrm>
        </p:spPr>
        <p:txBody>
          <a:bodyPr>
            <a:noAutofit/>
          </a:bodyPr>
          <a:lstStyle/>
          <a:p>
            <a:r>
              <a:rPr lang="en-CA" sz="8000" dirty="0" smtClean="0"/>
              <a:t>Important act in Canada</a:t>
            </a:r>
            <a:endParaRPr lang="en-CA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77200" cy="1499616"/>
          </a:xfrm>
        </p:spPr>
        <p:txBody>
          <a:bodyPr/>
          <a:lstStyle/>
          <a:p>
            <a:r>
              <a:rPr lang="en-CA" sz="6000" dirty="0" smtClean="0"/>
              <a:t>World War 1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3432563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War Measures Act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800" dirty="0" smtClean="0"/>
              <a:t>Enacted by Parliament in August 1914</a:t>
            </a:r>
          </a:p>
          <a:p>
            <a:r>
              <a:rPr lang="en-CA" sz="4800" dirty="0" smtClean="0"/>
              <a:t>Gave the Canadian Government broad powers to maintain security 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883611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War Measures Act</a:t>
            </a:r>
            <a:endParaRPr lang="en-CA" sz="60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163618"/>
            <a:ext cx="9144000" cy="584839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(a) censorship and the control and suppression of publications, writings, maps, plans,</a:t>
            </a:r>
            <a:r>
              <a:rPr kumimoji="0" lang="en-US" altLang="en-US" sz="4800" b="0" i="0" u="none" strike="noStrike" cap="none" normalizeH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4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photographs, communications and means of communication;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(b) arrest, detention, exclusion and deportation;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827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War Measures Act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176"/>
            <a:ext cx="9144000" cy="5449823"/>
          </a:xfrm>
        </p:spPr>
        <p:txBody>
          <a:bodyPr/>
          <a:lstStyle/>
          <a:p>
            <a:pPr marL="457200" lvl="1" indent="-457200">
              <a:spcBef>
                <a:spcPct val="0"/>
              </a:spcBef>
              <a:buClrTx/>
              <a:buSzTx/>
              <a:buNone/>
            </a:pPr>
            <a:r>
              <a:rPr kumimoji="0" lang="en-US" altLang="en-US" sz="4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(c) control of the </a:t>
            </a:r>
            <a:r>
              <a:rPr kumimoji="0" lang="en-US" altLang="en-US" sz="4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harbours</a:t>
            </a:r>
            <a:r>
              <a:rPr kumimoji="0" lang="en-US" altLang="en-US" sz="4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ports and territorial waters of Canada and the movements of vessels;</a:t>
            </a:r>
          </a:p>
          <a:p>
            <a:pPr marL="457200" lvl="1" indent="-457200">
              <a:spcBef>
                <a:spcPct val="0"/>
              </a:spcBef>
              <a:buClrTx/>
              <a:buSzTx/>
              <a:buNone/>
            </a:pPr>
            <a:r>
              <a:rPr kumimoji="0" lang="en-US" altLang="en-US" sz="4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(d) transportation by land, air, or water and the control of the transport of persons and things;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8014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War Measures Act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5"/>
            <a:ext cx="9144000" cy="4916016"/>
          </a:xfrm>
        </p:spPr>
        <p:txBody>
          <a:bodyPr/>
          <a:lstStyle/>
          <a:p>
            <a:pPr marL="457200" lvl="1" indent="-457200">
              <a:spcBef>
                <a:spcPct val="0"/>
              </a:spcBef>
              <a:buClrTx/>
              <a:buSzTx/>
              <a:buNone/>
            </a:pPr>
            <a:r>
              <a:rPr kumimoji="0" lang="en-US" altLang="en-US" sz="4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(e) trading, exportation, importation, production and manufacture;</a:t>
            </a:r>
          </a:p>
          <a:p>
            <a:pPr marL="457200" lvl="1" indent="-457200">
              <a:spcBef>
                <a:spcPct val="0"/>
              </a:spcBef>
              <a:buClrTx/>
              <a:buSzTx/>
              <a:buNone/>
            </a:pPr>
            <a:r>
              <a:rPr kumimoji="0" lang="en-US" altLang="en-US" sz="4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(f) appropriation, control, forfeiture and disposition of property and of the use thereof.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3118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260648"/>
            <a:ext cx="6044168" cy="3528392"/>
          </a:xfrm>
        </p:spPr>
        <p:txBody>
          <a:bodyPr>
            <a:noAutofit/>
          </a:bodyPr>
          <a:lstStyle/>
          <a:p>
            <a:pPr algn="ctr"/>
            <a:r>
              <a:rPr lang="en-CA" sz="8800" dirty="0">
                <a:solidFill>
                  <a:schemeClr val="tx2">
                    <a:lumMod val="10000"/>
                  </a:schemeClr>
                </a:solidFill>
              </a:rPr>
              <a:t>Causes of World War 1</a:t>
            </a:r>
          </a:p>
        </p:txBody>
      </p:sp>
    </p:spTree>
    <p:extLst>
      <p:ext uri="{BB962C8B-B14F-4D97-AF65-F5344CB8AC3E}">
        <p14:creationId xmlns:p14="http://schemas.microsoft.com/office/powerpoint/2010/main" val="17812505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077200" cy="2520280"/>
          </a:xfrm>
        </p:spPr>
        <p:txBody>
          <a:bodyPr>
            <a:noAutofit/>
          </a:bodyPr>
          <a:lstStyle/>
          <a:p>
            <a:r>
              <a:rPr lang="en-CA" sz="8000" dirty="0" smtClean="0"/>
              <a:t>The Soldier</a:t>
            </a:r>
            <a:endParaRPr lang="en-CA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77200" cy="1499616"/>
          </a:xfrm>
        </p:spPr>
        <p:txBody>
          <a:bodyPr/>
          <a:lstStyle/>
          <a:p>
            <a:r>
              <a:rPr lang="en-CA" sz="6000" dirty="0" smtClean="0"/>
              <a:t>World War 1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1898935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Canadian Soldier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800" dirty="0" smtClean="0"/>
              <a:t>Men from all walks of life volunteered</a:t>
            </a:r>
          </a:p>
          <a:p>
            <a:r>
              <a:rPr lang="en-CA" sz="4800" dirty="0" smtClean="0"/>
              <a:t>25% of Canadian volunteers were born in Britain</a:t>
            </a:r>
          </a:p>
          <a:p>
            <a:r>
              <a:rPr lang="en-CA" sz="4800" dirty="0" smtClean="0"/>
              <a:t>Believed that the war would be over soon</a:t>
            </a:r>
          </a:p>
        </p:txBody>
      </p:sp>
    </p:spTree>
    <p:extLst>
      <p:ext uri="{BB962C8B-B14F-4D97-AF65-F5344CB8AC3E}">
        <p14:creationId xmlns:p14="http://schemas.microsoft.com/office/powerpoint/2010/main" val="1340855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Who was excluded?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176"/>
            <a:ext cx="9144000" cy="5449823"/>
          </a:xfrm>
        </p:spPr>
        <p:txBody>
          <a:bodyPr/>
          <a:lstStyle/>
          <a:p>
            <a:r>
              <a:rPr lang="en-CA" sz="4800" dirty="0" smtClean="0"/>
              <a:t>In the beginning Aboriginal people were not expected or encouraged to volunteer</a:t>
            </a:r>
          </a:p>
          <a:p>
            <a:r>
              <a:rPr lang="en-CA" sz="4800" dirty="0" smtClean="0"/>
              <a:t>As the war dragged on large number of Aboriginal volunteers welcomed (35% of eligible Aboriginal men had joined)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052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Who was excluded?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5"/>
            <a:ext cx="9144000" cy="5373216"/>
          </a:xfrm>
        </p:spPr>
        <p:txBody>
          <a:bodyPr/>
          <a:lstStyle/>
          <a:p>
            <a:r>
              <a:rPr lang="en-CA" sz="4800" dirty="0" smtClean="0"/>
              <a:t>Black Canadians rejected at recruiting stations</a:t>
            </a:r>
          </a:p>
          <a:p>
            <a:r>
              <a:rPr lang="en-CA" sz="4800" dirty="0" smtClean="0"/>
              <a:t>In 1916 a segregated, non-combat construction battalion created (dig trenches, load ammunition, cut down trees, and lay railroad tracks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4276858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Who was excluded?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3"/>
            <a:ext cx="9144000" cy="5301208"/>
          </a:xfrm>
        </p:spPr>
        <p:txBody>
          <a:bodyPr/>
          <a:lstStyle/>
          <a:p>
            <a:r>
              <a:rPr lang="en-CA" sz="4800" dirty="0" smtClean="0"/>
              <a:t>Asian, German, Ukrainian, and other eastern Europeans rejected because their former homelands at war with Britain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039092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Who was excluded?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3"/>
            <a:ext cx="9144000" cy="5301208"/>
          </a:xfrm>
        </p:spPr>
        <p:txBody>
          <a:bodyPr/>
          <a:lstStyle/>
          <a:p>
            <a:r>
              <a:rPr lang="en-CA" sz="4800" dirty="0" smtClean="0"/>
              <a:t>Women could not be soldiers, sailors, or pilots</a:t>
            </a:r>
          </a:p>
          <a:p>
            <a:r>
              <a:rPr lang="en-CA" sz="4800" dirty="0" smtClean="0"/>
              <a:t>3000 enlisted as nurses</a:t>
            </a:r>
          </a:p>
          <a:p>
            <a:r>
              <a:rPr lang="en-CA" sz="4800" dirty="0" smtClean="0"/>
              <a:t>Hospitals often close to front lines</a:t>
            </a:r>
          </a:p>
          <a:p>
            <a:r>
              <a:rPr lang="en-CA" sz="4800" dirty="0" smtClean="0"/>
              <a:t>1000 women served as drivers in the air force</a:t>
            </a:r>
          </a:p>
          <a:p>
            <a:r>
              <a:rPr lang="en-CA" sz="4800" dirty="0" smtClean="0"/>
              <a:t>Others joined the Red Cross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809023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Autofit/>
          </a:bodyPr>
          <a:lstStyle/>
          <a:p>
            <a:r>
              <a:rPr lang="en-CA" sz="5400" dirty="0" smtClean="0"/>
              <a:t>Canadian Expeditionary Force</a:t>
            </a:r>
            <a:endParaRPr lang="en-C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176"/>
            <a:ext cx="9144000" cy="5449823"/>
          </a:xfrm>
        </p:spPr>
        <p:txBody>
          <a:bodyPr/>
          <a:lstStyle/>
          <a:p>
            <a:r>
              <a:rPr lang="en-CA" sz="4800" dirty="0" smtClean="0"/>
              <a:t>Entire overseas force fielded by Canada during World War 1</a:t>
            </a:r>
          </a:p>
          <a:p>
            <a:r>
              <a:rPr lang="en-CA" sz="4800" dirty="0" smtClean="0"/>
              <a:t>424,000 Canadians went overseas as part of the CEF</a:t>
            </a:r>
          </a:p>
          <a:p>
            <a:r>
              <a:rPr lang="en-CA" sz="4800" dirty="0" smtClean="0"/>
              <a:t>Western Front was the largest formation (other units: cavalry, forestry, railway, and medical)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359470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Trenches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177"/>
            <a:ext cx="9144000" cy="5449824"/>
          </a:xfrm>
        </p:spPr>
        <p:txBody>
          <a:bodyPr/>
          <a:lstStyle/>
          <a:p>
            <a:r>
              <a:rPr lang="en-CA" sz="4800" dirty="0" smtClean="0"/>
              <a:t>The Western Front did not change much after the initial attack and stalemate</a:t>
            </a:r>
          </a:p>
          <a:p>
            <a:r>
              <a:rPr lang="en-CA" sz="4800" dirty="0" smtClean="0"/>
              <a:t>Soldiers dug trenches deep enough to shelter a man standing up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2610935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Trenches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177"/>
            <a:ext cx="9144000" cy="5449824"/>
          </a:xfrm>
        </p:spPr>
        <p:txBody>
          <a:bodyPr/>
          <a:lstStyle/>
          <a:p>
            <a:r>
              <a:rPr lang="en-CA" sz="4800" dirty="0" smtClean="0"/>
              <a:t>Over the years the trenches grew into a maze of underground rooms and tunnels</a:t>
            </a:r>
          </a:p>
          <a:p>
            <a:r>
              <a:rPr lang="en-CA" sz="4800" dirty="0" smtClean="0"/>
              <a:t>Some tunnels stretched towards enemy lines (under “no-man’s land”) to eavesdrop and plant explosives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3299795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Life in the Trenches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" y="1484784"/>
            <a:ext cx="9131300" cy="5373216"/>
          </a:xfrm>
        </p:spPr>
        <p:txBody>
          <a:bodyPr/>
          <a:lstStyle/>
          <a:p>
            <a:r>
              <a:rPr lang="en-CA" sz="4800" dirty="0" smtClean="0"/>
              <a:t>Men lived in the trenches</a:t>
            </a:r>
          </a:p>
          <a:p>
            <a:r>
              <a:rPr lang="en-CA" sz="4800" dirty="0" smtClean="0"/>
              <a:t>It was miserable and dangerous</a:t>
            </a:r>
          </a:p>
          <a:p>
            <a:r>
              <a:rPr lang="en-CA" sz="4800" dirty="0" smtClean="0"/>
              <a:t>Exposed to weather</a:t>
            </a:r>
          </a:p>
          <a:p>
            <a:r>
              <a:rPr lang="en-CA" sz="4800" dirty="0" smtClean="0"/>
              <a:t>Filthy, full of lice, and rats</a:t>
            </a:r>
          </a:p>
          <a:p>
            <a:r>
              <a:rPr lang="en-CA" sz="4800" dirty="0" smtClean="0"/>
              <a:t>Trench foot</a:t>
            </a:r>
          </a:p>
          <a:p>
            <a:r>
              <a:rPr lang="en-CA" sz="4800" dirty="0" smtClean="0"/>
              <a:t>Near constant fear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825045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7500" dirty="0">
                <a:solidFill>
                  <a:srgbClr val="FF0000"/>
                </a:solidFill>
              </a:rPr>
              <a:t>M</a:t>
            </a:r>
            <a:r>
              <a:rPr lang="en-CA" sz="7500" dirty="0"/>
              <a:t>ilitarism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sz="4800" dirty="0"/>
              <a:t>When a nation’s armed forces come to dominate a country’s national policy</a:t>
            </a:r>
          </a:p>
          <a:p>
            <a:r>
              <a:rPr lang="en-CA" altLang="en-US" sz="4800" dirty="0"/>
              <a:t>G</a:t>
            </a:r>
            <a:r>
              <a:rPr lang="en-CA" altLang="en-US" sz="4800" dirty="0" smtClean="0"/>
              <a:t>lorification </a:t>
            </a:r>
            <a:r>
              <a:rPr lang="en-CA" altLang="en-US" sz="4800" dirty="0"/>
              <a:t>of the military and war itself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4601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Assignment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</p:spPr>
        <p:txBody>
          <a:bodyPr/>
          <a:lstStyle/>
          <a:p>
            <a:r>
              <a:rPr lang="en-CA" sz="4800" dirty="0" smtClean="0"/>
              <a:t>Listen/read the poem “Dulce et Decorum Est”</a:t>
            </a:r>
          </a:p>
          <a:p>
            <a:r>
              <a:rPr lang="en-CA" sz="4800" dirty="0"/>
              <a:t>R</a:t>
            </a:r>
            <a:r>
              <a:rPr lang="en-CA" sz="4800" dirty="0" smtClean="0"/>
              <a:t>ead the section of the book </a:t>
            </a:r>
            <a:r>
              <a:rPr lang="en-CA" sz="4800" i="1" dirty="0" smtClean="0"/>
              <a:t>All Quiet on the Western Front</a:t>
            </a:r>
          </a:p>
          <a:p>
            <a:r>
              <a:rPr lang="en-CA" sz="4800" dirty="0" smtClean="0"/>
              <a:t>Answer the questions</a:t>
            </a:r>
          </a:p>
          <a:p>
            <a:r>
              <a:rPr lang="en-CA" sz="4800" dirty="0" smtClean="0"/>
              <a:t>Due tomorrow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3428546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7500" dirty="0">
                <a:solidFill>
                  <a:srgbClr val="FF0000"/>
                </a:solidFill>
              </a:rPr>
              <a:t>I</a:t>
            </a:r>
            <a:r>
              <a:rPr lang="en-CA" sz="7500" dirty="0"/>
              <a:t>mperialism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774281"/>
          </a:xfrm>
        </p:spPr>
        <p:txBody>
          <a:bodyPr>
            <a:noAutofit/>
          </a:bodyPr>
          <a:lstStyle/>
          <a:p>
            <a:r>
              <a:rPr lang="en-CA" altLang="en-US" sz="4800" dirty="0"/>
              <a:t>Domination by one country over the political, economic, or cultural life of another country or region</a:t>
            </a:r>
          </a:p>
          <a:p>
            <a:r>
              <a:rPr lang="en-CA" altLang="en-US" sz="4800" dirty="0"/>
              <a:t>Colonial </a:t>
            </a:r>
            <a:r>
              <a:rPr lang="en-CA" altLang="en-US" sz="4800" dirty="0" smtClean="0"/>
              <a:t>rivalry</a:t>
            </a:r>
            <a:endParaRPr lang="en-CA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694296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7500" dirty="0">
                <a:solidFill>
                  <a:srgbClr val="FF0000"/>
                </a:solidFill>
              </a:rPr>
              <a:t>A</a:t>
            </a:r>
            <a:r>
              <a:rPr lang="en-CA" sz="7500" dirty="0"/>
              <a:t>lliances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sz="4800" dirty="0"/>
              <a:t>Signed treaties in which </a:t>
            </a:r>
            <a:r>
              <a:rPr lang="en-CA" altLang="en-US" sz="4800" dirty="0" smtClean="0"/>
              <a:t>each </a:t>
            </a:r>
            <a:r>
              <a:rPr lang="en-CA" altLang="en-US" sz="4800" dirty="0"/>
              <a:t>nation involved </a:t>
            </a:r>
            <a:r>
              <a:rPr lang="en-CA" altLang="en-US" sz="4800" dirty="0" smtClean="0"/>
              <a:t>pledges </a:t>
            </a:r>
            <a:r>
              <a:rPr lang="en-CA" altLang="en-US" sz="4800" dirty="0"/>
              <a:t>to defend the </a:t>
            </a:r>
            <a:r>
              <a:rPr lang="en-CA" altLang="en-US" sz="4800" dirty="0" smtClean="0"/>
              <a:t>other </a:t>
            </a:r>
            <a:r>
              <a:rPr lang="en-CA" altLang="en-US" sz="4800" dirty="0"/>
              <a:t>if attacked by </a:t>
            </a:r>
            <a:r>
              <a:rPr lang="en-CA" altLang="en-US" sz="4800" dirty="0" smtClean="0"/>
              <a:t>an aggressor</a:t>
            </a:r>
            <a:endParaRPr lang="en-CA" altLang="en-US" sz="4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5348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7500" dirty="0">
                <a:solidFill>
                  <a:srgbClr val="FF0000"/>
                </a:solidFill>
              </a:rPr>
              <a:t>N</a:t>
            </a:r>
            <a:r>
              <a:rPr lang="en-CA" sz="7500" dirty="0"/>
              <a:t>ationalism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9144000" cy="5140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8625" indent="-4286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altLang="en-US" sz="4800" dirty="0"/>
              <a:t>Pride and patriotism in one’s </a:t>
            </a:r>
            <a:r>
              <a:rPr lang="en-CA" altLang="en-US" sz="4800" dirty="0" smtClean="0"/>
              <a:t>nation</a:t>
            </a:r>
          </a:p>
          <a:p>
            <a:pPr marL="428625" indent="-4286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altLang="en-US" sz="4800" dirty="0"/>
              <a:t>B</a:t>
            </a:r>
            <a:r>
              <a:rPr lang="en-CA" altLang="en-US" sz="4800" dirty="0" smtClean="0"/>
              <a:t>ecame </a:t>
            </a:r>
            <a:r>
              <a:rPr lang="en-CA" altLang="en-US" sz="4800" dirty="0"/>
              <a:t>aggressive and </a:t>
            </a:r>
            <a:r>
              <a:rPr lang="en-CA" altLang="en-US" sz="4800" dirty="0" smtClean="0"/>
              <a:t>a </a:t>
            </a:r>
            <a:r>
              <a:rPr lang="en-CA" altLang="en-US" sz="4800" dirty="0"/>
              <a:t>major cause of international </a:t>
            </a:r>
            <a:r>
              <a:rPr lang="en-CA" altLang="en-US" sz="4800" dirty="0" smtClean="0"/>
              <a:t>tension</a:t>
            </a:r>
            <a:endParaRPr lang="en-CA" altLang="en-US" sz="4800" dirty="0"/>
          </a:p>
          <a:p>
            <a:pPr marL="428625" indent="-4286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altLang="en-US" sz="4800" dirty="0"/>
              <a:t>Independent nations desired dominance and prestige</a:t>
            </a:r>
          </a:p>
          <a:p>
            <a:pPr>
              <a:lnSpc>
                <a:spcPct val="90000"/>
              </a:lnSpc>
            </a:pPr>
            <a:endParaRPr lang="en-CA" altLang="en-US" sz="2850" dirty="0"/>
          </a:p>
        </p:txBody>
      </p:sp>
    </p:spTree>
    <p:extLst>
      <p:ext uri="{BB962C8B-B14F-4D97-AF65-F5344CB8AC3E}">
        <p14:creationId xmlns:p14="http://schemas.microsoft.com/office/powerpoint/2010/main" val="1848610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“The Spark”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392"/>
            <a:ext cx="9144000" cy="5429608"/>
          </a:xfrm>
        </p:spPr>
        <p:txBody>
          <a:bodyPr/>
          <a:lstStyle/>
          <a:p>
            <a:pPr lvl="1"/>
            <a:r>
              <a:rPr lang="en-CA" sz="4800" dirty="0" smtClean="0"/>
              <a:t>Assassination of Archduke FRANZ FERDINAND</a:t>
            </a:r>
          </a:p>
          <a:p>
            <a:pPr lvl="1"/>
            <a:r>
              <a:rPr lang="en-CA" sz="4800" dirty="0" smtClean="0"/>
              <a:t>By GAVRILO PRINCIP</a:t>
            </a:r>
          </a:p>
          <a:p>
            <a:pPr lvl="1"/>
            <a:r>
              <a:rPr lang="en-CA" sz="4800" dirty="0" smtClean="0"/>
              <a:t>Who was a member of THE BLACK HAND (Serbian Nationalist Group)</a:t>
            </a:r>
          </a:p>
        </p:txBody>
      </p:sp>
    </p:spTree>
    <p:extLst>
      <p:ext uri="{BB962C8B-B14F-4D97-AF65-F5344CB8AC3E}">
        <p14:creationId xmlns:p14="http://schemas.microsoft.com/office/powerpoint/2010/main" val="2055476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Big Players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800" dirty="0" smtClean="0"/>
              <a:t>TRIPLE ENTENTE</a:t>
            </a:r>
          </a:p>
          <a:p>
            <a:pPr lvl="1"/>
            <a:r>
              <a:rPr lang="en-CA" sz="4800" dirty="0" smtClean="0"/>
              <a:t>Britain, France, and Russia</a:t>
            </a:r>
          </a:p>
          <a:p>
            <a:r>
              <a:rPr lang="en-CA" sz="4800" dirty="0" smtClean="0"/>
              <a:t>TRIPLE ALLIANCE</a:t>
            </a:r>
            <a:endParaRPr lang="en-CA" sz="4800" dirty="0"/>
          </a:p>
          <a:p>
            <a:pPr lvl="1"/>
            <a:r>
              <a:rPr lang="en-CA" sz="4800" dirty="0" smtClean="0"/>
              <a:t>Germany, Austria-Hungary, and Italy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487781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Schlieffen Plan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176"/>
            <a:ext cx="9144000" cy="5449823"/>
          </a:xfrm>
        </p:spPr>
        <p:txBody>
          <a:bodyPr/>
          <a:lstStyle/>
          <a:p>
            <a:r>
              <a:rPr lang="en-CA" sz="4800" dirty="0" smtClean="0"/>
              <a:t>To avoid a “2 front war”  it was a “hammer blow” at Paris through Belgium and northern France.</a:t>
            </a:r>
          </a:p>
          <a:p>
            <a:r>
              <a:rPr lang="en-CA" sz="4800" dirty="0" smtClean="0"/>
              <a:t>Russia mobilized quicker than predicted and Belgium resisted the German invasion weakening the attack.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9529050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961</TotalTime>
  <Words>810</Words>
  <Application>Microsoft Office PowerPoint</Application>
  <PresentationFormat>On-screen Show (4:3)</PresentationFormat>
  <Paragraphs>103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What have we learned so far?</vt:lpstr>
      <vt:lpstr>Causes of World War 1</vt:lpstr>
      <vt:lpstr>Militarism</vt:lpstr>
      <vt:lpstr>Imperialism</vt:lpstr>
      <vt:lpstr>Alliances</vt:lpstr>
      <vt:lpstr>Nationalism</vt:lpstr>
      <vt:lpstr>“The Spark”</vt:lpstr>
      <vt:lpstr>The Big Players</vt:lpstr>
      <vt:lpstr>The Schlieffen Plan</vt:lpstr>
      <vt:lpstr>Canada 1914</vt:lpstr>
      <vt:lpstr>Canada 1914</vt:lpstr>
      <vt:lpstr>Internment in Canada</vt:lpstr>
      <vt:lpstr>Internment in Canada</vt:lpstr>
      <vt:lpstr>Internment in Canada</vt:lpstr>
      <vt:lpstr>Important act in Canada</vt:lpstr>
      <vt:lpstr>War Measures Act</vt:lpstr>
      <vt:lpstr>War Measures Act</vt:lpstr>
      <vt:lpstr>War Measures Act</vt:lpstr>
      <vt:lpstr>War Measures Act</vt:lpstr>
      <vt:lpstr>The Soldier</vt:lpstr>
      <vt:lpstr>The Canadian Soldier</vt:lpstr>
      <vt:lpstr>Who was excluded?</vt:lpstr>
      <vt:lpstr>Who was excluded?</vt:lpstr>
      <vt:lpstr>Who was excluded?</vt:lpstr>
      <vt:lpstr>Who was excluded?</vt:lpstr>
      <vt:lpstr>Canadian Expeditionary Force</vt:lpstr>
      <vt:lpstr>The Trenches</vt:lpstr>
      <vt:lpstr>The Trenches</vt:lpstr>
      <vt:lpstr>Life in the Trenches</vt:lpstr>
      <vt:lpstr>The 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Dulce et Decorum Est</dc:title>
  <dc:creator>Grainne</dc:creator>
  <cp:lastModifiedBy>teacher</cp:lastModifiedBy>
  <cp:revision>28</cp:revision>
  <dcterms:created xsi:type="dcterms:W3CDTF">2009-02-03T17:38:42Z</dcterms:created>
  <dcterms:modified xsi:type="dcterms:W3CDTF">2015-03-02T20:51:29Z</dcterms:modified>
</cp:coreProperties>
</file>