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75" r:id="rId16"/>
    <p:sldId id="270" r:id="rId17"/>
    <p:sldId id="269" r:id="rId18"/>
    <p:sldId id="271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CC"/>
    <a:srgbClr val="7171FF"/>
    <a:srgbClr val="3F3FFF"/>
    <a:srgbClr val="0000FF"/>
    <a:srgbClr val="37ED40"/>
    <a:srgbClr val="FCEA04"/>
    <a:srgbClr val="F35F7F"/>
    <a:srgbClr val="3FD2EF"/>
    <a:srgbClr val="6E6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94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7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6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4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07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21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2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14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79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62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2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CBF8-12ED-4C75-A3AD-CEC9924F8E96}" type="datetimeFigureOut">
              <a:rPr lang="en-CA" smtClean="0"/>
              <a:t>11/03/2015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7B1E-100D-4701-BE69-3886DC7DC0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5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YQ0W400Q1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3784"/>
            <a:ext cx="9144000" cy="2387600"/>
          </a:xfrm>
        </p:spPr>
        <p:txBody>
          <a:bodyPr>
            <a:normAutofit/>
          </a:bodyPr>
          <a:lstStyle/>
          <a:p>
            <a:r>
              <a:rPr lang="en-CA" sz="8000" b="1" dirty="0" smtClean="0">
                <a:solidFill>
                  <a:srgbClr val="002060"/>
                </a:solidFill>
              </a:rPr>
              <a:t>Legacies of the 1920s and 1930s</a:t>
            </a:r>
            <a:endParaRPr lang="en-CA" sz="8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4" y="2691384"/>
            <a:ext cx="5635662" cy="4258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9" y="1767840"/>
            <a:ext cx="3704397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6976"/>
          </a:xfrm>
          <a:solidFill>
            <a:srgbClr val="37ED4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Innovations – Factory Assembly Lines</a:t>
            </a:r>
            <a:endParaRPr lang="en-CA" sz="6000" b="1" dirty="0"/>
          </a:p>
        </p:txBody>
      </p:sp>
      <p:pic>
        <p:nvPicPr>
          <p:cNvPr id="5" name="eYQ0W400Q1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6656" y="946976"/>
            <a:ext cx="10508487" cy="59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0160"/>
          </a:xfrm>
          <a:solidFill>
            <a:srgbClr val="37ED4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Innovations – Factory Assembly Lines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6681216" cy="5010911"/>
          </a:xfrm>
        </p:spPr>
        <p:txBody>
          <a:bodyPr/>
          <a:lstStyle/>
          <a:p>
            <a:r>
              <a:rPr lang="en-CA" sz="4800" dirty="0" smtClean="0"/>
              <a:t>Quicker and cheaper if workers did only one job over and over</a:t>
            </a:r>
          </a:p>
          <a:p>
            <a:r>
              <a:rPr lang="en-CA" sz="4800" dirty="0" smtClean="0"/>
              <a:t>Rate of 1 car every 3 minutes</a:t>
            </a:r>
          </a:p>
          <a:p>
            <a:r>
              <a:rPr lang="en-CA" sz="4800" dirty="0" smtClean="0"/>
              <a:t>Made car ownership more accessible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84" y="1572766"/>
            <a:ext cx="5689016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5503"/>
          </a:xfrm>
          <a:solidFill>
            <a:srgbClr val="7171FF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Innovations – Air Travel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544" y="1365504"/>
            <a:ext cx="6315456" cy="4828032"/>
          </a:xfrm>
        </p:spPr>
        <p:txBody>
          <a:bodyPr>
            <a:normAutofit/>
          </a:bodyPr>
          <a:lstStyle/>
          <a:p>
            <a:r>
              <a:rPr lang="en-CA" sz="4800" dirty="0" smtClean="0"/>
              <a:t>Bush pilots – small aircraft to isolated areas</a:t>
            </a:r>
          </a:p>
          <a:p>
            <a:r>
              <a:rPr lang="en-CA" sz="4800" dirty="0" smtClean="0"/>
              <a:t>1936 Trans-Canada Airlines – Crown Corporation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3997"/>
            <a:ext cx="5968911" cy="42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1263"/>
          </a:xfrm>
          <a:solidFill>
            <a:srgbClr val="7171FF"/>
          </a:solidFill>
        </p:spPr>
        <p:txBody>
          <a:bodyPr>
            <a:noAutofit/>
          </a:bodyPr>
          <a:lstStyle/>
          <a:p>
            <a:pPr algn="ctr"/>
            <a:r>
              <a:rPr lang="en-CA" sz="6000" b="1" dirty="0" smtClean="0"/>
              <a:t>Innovations – Joseph-Armand Bombardier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1262"/>
            <a:ext cx="5352288" cy="5126737"/>
          </a:xfrm>
        </p:spPr>
        <p:txBody>
          <a:bodyPr>
            <a:normAutofit/>
          </a:bodyPr>
          <a:lstStyle/>
          <a:p>
            <a:r>
              <a:rPr lang="en-CA" sz="4800" dirty="0" smtClean="0"/>
              <a:t>As a teenager started looking at ways to make snow travel easier</a:t>
            </a:r>
          </a:p>
          <a:p>
            <a:r>
              <a:rPr lang="en-CA" sz="4800" dirty="0" smtClean="0"/>
              <a:t>Winter 1936-37 – 1</a:t>
            </a:r>
            <a:r>
              <a:rPr lang="en-CA" sz="4800" baseline="30000" dirty="0" smtClean="0"/>
              <a:t>st</a:t>
            </a:r>
            <a:r>
              <a:rPr lang="en-CA" sz="4800" dirty="0" smtClean="0"/>
              <a:t> snowmobiles 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7" y="1731260"/>
            <a:ext cx="6837357" cy="44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4544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Innovations - Communication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544"/>
            <a:ext cx="12192000" cy="5553455"/>
          </a:xfrm>
        </p:spPr>
        <p:txBody>
          <a:bodyPr>
            <a:noAutofit/>
          </a:bodyPr>
          <a:lstStyle/>
          <a:p>
            <a:r>
              <a:rPr lang="en-CA" sz="4400" dirty="0" smtClean="0"/>
              <a:t>Coast to coast phone service </a:t>
            </a:r>
            <a:br>
              <a:rPr lang="en-CA" sz="4400" dirty="0" smtClean="0"/>
            </a:br>
            <a:r>
              <a:rPr lang="en-CA" sz="4400" dirty="0" smtClean="0"/>
              <a:t>in 1932 on Canadian Lines</a:t>
            </a:r>
          </a:p>
          <a:p>
            <a:r>
              <a:rPr lang="en-CA" sz="4400" dirty="0" smtClean="0"/>
              <a:t>In 1927, 13 of 100 Canadian </a:t>
            </a:r>
            <a:br>
              <a:rPr lang="en-CA" sz="4400" dirty="0" smtClean="0"/>
            </a:br>
            <a:r>
              <a:rPr lang="en-CA" sz="4400" dirty="0" smtClean="0"/>
              <a:t>homes had a phone</a:t>
            </a:r>
          </a:p>
          <a:p>
            <a:r>
              <a:rPr lang="en-CA" sz="4400" dirty="0" smtClean="0"/>
              <a:t>In 1945, 1 of 5 Canadian homes </a:t>
            </a:r>
            <a:br>
              <a:rPr lang="en-CA" sz="4400" dirty="0" smtClean="0"/>
            </a:br>
            <a:r>
              <a:rPr lang="en-CA" sz="4400" dirty="0" smtClean="0"/>
              <a:t>had a phone</a:t>
            </a:r>
          </a:p>
          <a:p>
            <a:r>
              <a:rPr lang="en-CA" sz="4400" dirty="0" smtClean="0"/>
              <a:t>Depression marketing focused on </a:t>
            </a:r>
            <a:br>
              <a:rPr lang="en-CA" sz="4400" dirty="0" smtClean="0"/>
            </a:br>
            <a:r>
              <a:rPr lang="en-CA" sz="4400" dirty="0" smtClean="0"/>
              <a:t>emergency and practical 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72" y="1304543"/>
            <a:ext cx="3683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9228"/>
            <a:ext cx="12192000" cy="1538772"/>
          </a:xfrm>
          <a:solidFill>
            <a:srgbClr val="FCEA04"/>
          </a:solidFill>
        </p:spPr>
        <p:txBody>
          <a:bodyPr>
            <a:noAutofit/>
          </a:bodyPr>
          <a:lstStyle/>
          <a:p>
            <a:pPr algn="ctr"/>
            <a:r>
              <a:rPr lang="en-CA" sz="6000" b="1" dirty="0" smtClean="0"/>
              <a:t>Silent Sustained Writing – 5 minutes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" y="2353397"/>
            <a:ext cx="11426952" cy="2965831"/>
          </a:xfrm>
        </p:spPr>
        <p:txBody>
          <a:bodyPr>
            <a:normAutofit/>
          </a:bodyPr>
          <a:lstStyle/>
          <a:p>
            <a:r>
              <a:rPr lang="en-CA" sz="4800" dirty="0" smtClean="0"/>
              <a:t>Can parallels be drawn between telephone use in the 1920s and 1930s and the Internet today? Which technology do you think changed society more? Explain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2019300" cy="240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36" y="0"/>
            <a:ext cx="2019300" cy="2407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70" y="160717"/>
            <a:ext cx="2019300" cy="2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8928"/>
          </a:xfrm>
          <a:solidFill>
            <a:srgbClr val="66FF66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 - Tuberculosis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928"/>
            <a:ext cx="12094464" cy="5529072"/>
          </a:xfrm>
        </p:spPr>
        <p:txBody>
          <a:bodyPr>
            <a:normAutofit/>
          </a:bodyPr>
          <a:lstStyle/>
          <a:p>
            <a:r>
              <a:rPr lang="en-CA" sz="4800" dirty="0" smtClean="0"/>
              <a:t>Deadly lung disease</a:t>
            </a:r>
          </a:p>
          <a:p>
            <a:r>
              <a:rPr lang="en-CA" sz="4800" dirty="0" smtClean="0"/>
              <a:t>Development of a </a:t>
            </a:r>
            <a:br>
              <a:rPr lang="en-CA" sz="4800" dirty="0" smtClean="0"/>
            </a:br>
            <a:r>
              <a:rPr lang="en-CA" sz="4800" dirty="0" smtClean="0"/>
              <a:t>vaccine</a:t>
            </a:r>
          </a:p>
          <a:p>
            <a:r>
              <a:rPr lang="en-CA" sz="4800" dirty="0" smtClean="0"/>
              <a:t>1</a:t>
            </a:r>
            <a:r>
              <a:rPr lang="en-CA" sz="4800" baseline="30000" dirty="0" smtClean="0"/>
              <a:t>st</a:t>
            </a:r>
            <a:r>
              <a:rPr lang="en-CA" sz="4800" dirty="0" smtClean="0"/>
              <a:t> used on some </a:t>
            </a:r>
            <a:br>
              <a:rPr lang="en-CA" sz="4800" dirty="0" smtClean="0"/>
            </a:br>
            <a:r>
              <a:rPr lang="en-CA" sz="4800" dirty="0" smtClean="0"/>
              <a:t>Saskatchewan First </a:t>
            </a:r>
            <a:br>
              <a:rPr lang="en-CA" sz="4800" dirty="0" smtClean="0"/>
            </a:br>
            <a:r>
              <a:rPr lang="en-CA" sz="4800" dirty="0" smtClean="0"/>
              <a:t>Nations reserves </a:t>
            </a:r>
          </a:p>
          <a:p>
            <a:r>
              <a:rPr lang="en-CA" sz="4800" dirty="0" smtClean="0"/>
              <a:t>SUCCESS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07" y="1328928"/>
            <a:ext cx="58769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solidFill>
            <a:srgbClr val="66FF66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 - Insulin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8887968" cy="5760721"/>
          </a:xfrm>
        </p:spPr>
        <p:txBody>
          <a:bodyPr>
            <a:noAutofit/>
          </a:bodyPr>
          <a:lstStyle/>
          <a:p>
            <a:r>
              <a:rPr lang="en-CA" sz="4400" dirty="0" err="1" smtClean="0"/>
              <a:t>Dr.Frederick</a:t>
            </a:r>
            <a:r>
              <a:rPr lang="en-CA" sz="4400" dirty="0" smtClean="0"/>
              <a:t> </a:t>
            </a:r>
            <a:r>
              <a:rPr lang="en-CA" sz="4400" dirty="0" err="1" smtClean="0"/>
              <a:t>Banting</a:t>
            </a:r>
            <a:endParaRPr lang="en-CA" sz="4400" dirty="0" smtClean="0"/>
          </a:p>
          <a:p>
            <a:r>
              <a:rPr lang="en-CA" sz="4400" dirty="0" smtClean="0"/>
              <a:t>Insulin from cow fetuses lowered blood sugar in dogs with no pancreas</a:t>
            </a:r>
          </a:p>
          <a:p>
            <a:r>
              <a:rPr lang="en-CA" sz="4400" dirty="0" smtClean="0"/>
              <a:t>January 1922, Leonard Thompson (14 year old) 1</a:t>
            </a:r>
            <a:r>
              <a:rPr lang="en-CA" sz="4400" baseline="30000" dirty="0" smtClean="0"/>
              <a:t>st</a:t>
            </a:r>
            <a:r>
              <a:rPr lang="en-CA" sz="4400" dirty="0" smtClean="0"/>
              <a:t> human test</a:t>
            </a:r>
          </a:p>
          <a:p>
            <a:r>
              <a:rPr lang="en-CA" sz="4400" dirty="0" smtClean="0"/>
              <a:t>SUCCESS</a:t>
            </a:r>
          </a:p>
          <a:p>
            <a:r>
              <a:rPr lang="en-CA" sz="4400" b="1" dirty="0" smtClean="0">
                <a:solidFill>
                  <a:srgbClr val="FF0000"/>
                </a:solidFill>
              </a:rPr>
              <a:t>“One of the greatest achievements of modern medicine”</a:t>
            </a:r>
            <a:endParaRPr lang="en-CA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66" y="1097280"/>
            <a:ext cx="33655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816"/>
          </a:xfrm>
          <a:solidFill>
            <a:srgbClr val="66FF66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Innovation - </a:t>
            </a:r>
            <a:r>
              <a:rPr lang="en-CA" sz="6000" b="1" dirty="0" err="1" smtClean="0"/>
              <a:t>Pablum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072" y="1194816"/>
            <a:ext cx="8948928" cy="5663183"/>
          </a:xfrm>
        </p:spPr>
        <p:txBody>
          <a:bodyPr>
            <a:noAutofit/>
          </a:bodyPr>
          <a:lstStyle/>
          <a:p>
            <a:r>
              <a:rPr lang="en-CA" sz="4800" dirty="0" smtClean="0"/>
              <a:t>Malnutrition continued to be a problem (e.g. rickets)</a:t>
            </a:r>
          </a:p>
          <a:p>
            <a:r>
              <a:rPr lang="en-CA" sz="4800" dirty="0" smtClean="0"/>
              <a:t>1930 Dr. Frederick </a:t>
            </a:r>
            <a:r>
              <a:rPr lang="en-CA" sz="4800" dirty="0" err="1" smtClean="0"/>
              <a:t>Tisdall</a:t>
            </a:r>
            <a:r>
              <a:rPr lang="en-CA" sz="4800" dirty="0" smtClean="0"/>
              <a:t>, Dr. Theodore Drake, and Dr. Alan Brown developed a precooked cereal (flakey powder) with added vitamins and minerals</a:t>
            </a:r>
          </a:p>
          <a:p>
            <a:r>
              <a:rPr lang="en-CA" sz="4800" dirty="0" err="1" smtClean="0"/>
              <a:t>Pablum</a:t>
            </a:r>
            <a:r>
              <a:rPr lang="en-CA" sz="4800" dirty="0" smtClean="0"/>
              <a:t> from </a:t>
            </a:r>
            <a:r>
              <a:rPr lang="en-CA" sz="4800" dirty="0" err="1" smtClean="0"/>
              <a:t>latin</a:t>
            </a:r>
            <a:r>
              <a:rPr lang="en-CA" sz="4800" dirty="0" smtClean="0"/>
              <a:t> pabulum (food)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16"/>
            <a:ext cx="3192088" cy="39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44896"/>
            <a:ext cx="12192000" cy="1213104"/>
          </a:xfrm>
          <a:solidFill>
            <a:srgbClr val="FCEA04"/>
          </a:solidFill>
        </p:spPr>
        <p:txBody>
          <a:bodyPr>
            <a:noAutofit/>
          </a:bodyPr>
          <a:lstStyle/>
          <a:p>
            <a:pPr algn="ctr"/>
            <a:r>
              <a:rPr lang="en-CA" sz="6000" b="1" dirty="0" smtClean="0"/>
              <a:t>Silent Sustained Writing – 5 minutes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" y="1526345"/>
            <a:ext cx="12106656" cy="4118551"/>
          </a:xfrm>
        </p:spPr>
        <p:txBody>
          <a:bodyPr>
            <a:normAutofit fontScale="92500" lnSpcReduction="20000"/>
          </a:bodyPr>
          <a:lstStyle/>
          <a:p>
            <a:r>
              <a:rPr lang="en-CA" sz="4800" dirty="0" smtClean="0"/>
              <a:t>The developers of both insulin and </a:t>
            </a:r>
            <a:r>
              <a:rPr lang="en-CA" sz="4800" dirty="0" err="1" smtClean="0"/>
              <a:t>Pablum</a:t>
            </a:r>
            <a:r>
              <a:rPr lang="en-CA" sz="4800" dirty="0" smtClean="0"/>
              <a:t> gave up control of their discoveries and allowed research institutions to benefit from the licensing revenues. In both cases, these revenues would have amounted to substantial amounts of money. </a:t>
            </a:r>
            <a:r>
              <a:rPr lang="en-CA" sz="4800" b="1" dirty="0" smtClean="0"/>
              <a:t>Do you think that the same thing would happen if these developments occurred today? Why or why not?</a:t>
            </a:r>
            <a:endParaRPr lang="en-CA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280160" cy="152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672" y="0"/>
            <a:ext cx="1280160" cy="1526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3" y="9953"/>
            <a:ext cx="1148334" cy="13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97151"/>
          </a:xfrm>
          <a:solidFill>
            <a:srgbClr val="6E69D9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Social Reform – Old Age Pensions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7152"/>
            <a:ext cx="10515600" cy="4351338"/>
          </a:xfrm>
        </p:spPr>
        <p:txBody>
          <a:bodyPr/>
          <a:lstStyle/>
          <a:p>
            <a:r>
              <a:rPr lang="en-CA" sz="4800" dirty="0" smtClean="0"/>
              <a:t>1927 – Government passed the Old Age Pension Act</a:t>
            </a:r>
          </a:p>
          <a:p>
            <a:pPr marL="0" indent="0">
              <a:buNone/>
            </a:pPr>
            <a:endParaRPr lang="en-CA" sz="4800" dirty="0" smtClean="0"/>
          </a:p>
          <a:p>
            <a:r>
              <a:rPr lang="en-CA" sz="4800" dirty="0" smtClean="0"/>
              <a:t>Max $20/month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16" y="2492172"/>
            <a:ext cx="4149840" cy="198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96" y="3182110"/>
            <a:ext cx="4200887" cy="200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04" y="4042736"/>
            <a:ext cx="4091159" cy="195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78" y="4680521"/>
            <a:ext cx="4098793" cy="19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45919"/>
          </a:xfrm>
          <a:solidFill>
            <a:srgbClr val="6E69D9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Social Reform – Old Age Pensions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5920"/>
            <a:ext cx="12192000" cy="5212080"/>
          </a:xfrm>
        </p:spPr>
        <p:txBody>
          <a:bodyPr>
            <a:noAutofit/>
          </a:bodyPr>
          <a:lstStyle/>
          <a:p>
            <a:r>
              <a:rPr lang="en-CA" sz="4800" dirty="0" smtClean="0"/>
              <a:t>Requirements</a:t>
            </a:r>
          </a:p>
          <a:p>
            <a:pPr lvl="2"/>
            <a:r>
              <a:rPr lang="en-CA" sz="4800" dirty="0" smtClean="0"/>
              <a:t>Must be British subject 70+</a:t>
            </a:r>
          </a:p>
          <a:p>
            <a:pPr lvl="2"/>
            <a:r>
              <a:rPr lang="en-CA" sz="4800" dirty="0" smtClean="0"/>
              <a:t>Must have lived in Canada for 20+ years and in current province 5+ years</a:t>
            </a:r>
          </a:p>
          <a:p>
            <a:pPr lvl="2"/>
            <a:r>
              <a:rPr lang="en-CA" sz="4800" dirty="0" smtClean="0"/>
              <a:t>Must have annual income &lt;$365</a:t>
            </a:r>
          </a:p>
          <a:p>
            <a:pPr lvl="2"/>
            <a:r>
              <a:rPr lang="en-CA" sz="4800" dirty="0" smtClean="0"/>
              <a:t>Cannot be Status Indians</a:t>
            </a:r>
          </a:p>
          <a:p>
            <a:r>
              <a:rPr lang="en-CA" sz="4800" dirty="0" smtClean="0"/>
              <a:t>And they had to prove it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85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50847"/>
          </a:xfrm>
          <a:solidFill>
            <a:srgbClr val="3FD2EF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Social Reform – Child Labour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0848"/>
            <a:ext cx="5218176" cy="5279135"/>
          </a:xfrm>
        </p:spPr>
        <p:txBody>
          <a:bodyPr>
            <a:normAutofit fontScale="92500"/>
          </a:bodyPr>
          <a:lstStyle/>
          <a:p>
            <a:r>
              <a:rPr lang="en-CA" sz="4800" dirty="0" smtClean="0"/>
              <a:t>Provinces passed Child Labour laws and </a:t>
            </a:r>
            <a:r>
              <a:rPr lang="en-CA" sz="4800" b="1" dirty="0" smtClean="0">
                <a:solidFill>
                  <a:srgbClr val="002060"/>
                </a:solidFill>
              </a:rPr>
              <a:t>COMPULSORY</a:t>
            </a:r>
            <a:r>
              <a:rPr lang="en-CA" sz="4800" dirty="0" smtClean="0"/>
              <a:t> Education Laws</a:t>
            </a:r>
          </a:p>
          <a:p>
            <a:r>
              <a:rPr lang="en-CA" sz="4800" dirty="0" smtClean="0"/>
              <a:t>By 1929 children excluded from mine and factory work in most provinces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90" y="1450848"/>
            <a:ext cx="7160710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69" y="396620"/>
            <a:ext cx="6383132" cy="4589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5503"/>
          </a:xfrm>
          <a:solidFill>
            <a:srgbClr val="3FD2E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6000" b="1" dirty="0" smtClean="0"/>
              <a:t>Social Reform Child Labour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504"/>
            <a:ext cx="8193024" cy="5492496"/>
          </a:xfrm>
        </p:spPr>
        <p:txBody>
          <a:bodyPr>
            <a:noAutofit/>
          </a:bodyPr>
          <a:lstStyle/>
          <a:p>
            <a:r>
              <a:rPr lang="en-CA" sz="4800" dirty="0" smtClean="0"/>
              <a:t>In 1911, 63% of </a:t>
            </a:r>
            <a:br>
              <a:rPr lang="en-CA" sz="4800" dirty="0" smtClean="0"/>
            </a:br>
            <a:r>
              <a:rPr lang="en-CA" sz="4800" dirty="0" smtClean="0"/>
              <a:t>14 year olds in school</a:t>
            </a:r>
          </a:p>
          <a:p>
            <a:r>
              <a:rPr lang="en-CA" sz="4800" dirty="0" smtClean="0"/>
              <a:t>In 1931, 83% of </a:t>
            </a:r>
            <a:br>
              <a:rPr lang="en-CA" sz="4800" dirty="0" smtClean="0"/>
            </a:br>
            <a:r>
              <a:rPr lang="en-CA" sz="4800" dirty="0" smtClean="0"/>
              <a:t>14 year olds in school</a:t>
            </a:r>
          </a:p>
          <a:p>
            <a:r>
              <a:rPr lang="en-CA" sz="4800" dirty="0" smtClean="0"/>
              <a:t>Did not completely go </a:t>
            </a:r>
            <a:br>
              <a:rPr lang="en-CA" sz="4800" dirty="0" smtClean="0"/>
            </a:br>
            <a:r>
              <a:rPr lang="en-CA" sz="4800" dirty="0" smtClean="0"/>
              <a:t>away, especially during Great Depression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581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6735"/>
          </a:xfrm>
          <a:solidFill>
            <a:srgbClr val="F35F7F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Social Reform – British Home Children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80" y="1316736"/>
            <a:ext cx="7568220" cy="5541264"/>
          </a:xfrm>
        </p:spPr>
        <p:txBody>
          <a:bodyPr>
            <a:normAutofit/>
          </a:bodyPr>
          <a:lstStyle/>
          <a:p>
            <a:r>
              <a:rPr lang="en-CA" sz="4800" dirty="0" smtClean="0"/>
              <a:t>Late 1800s – early 1900s</a:t>
            </a:r>
          </a:p>
          <a:p>
            <a:r>
              <a:rPr lang="en-CA" sz="4800" dirty="0" smtClean="0"/>
              <a:t>~100,000 British orphans and children from poor families</a:t>
            </a:r>
          </a:p>
          <a:p>
            <a:r>
              <a:rPr lang="en-CA" sz="4800" dirty="0" smtClean="0"/>
              <a:t>Special immigration program</a:t>
            </a:r>
          </a:p>
          <a:p>
            <a:r>
              <a:rPr lang="en-CA" sz="4800" dirty="0" smtClean="0"/>
              <a:t>Sent to work (mostly on farms) until they were adults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" y="1316736"/>
            <a:ext cx="4594866" cy="32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3999"/>
          </a:xfrm>
          <a:solidFill>
            <a:srgbClr val="F35F7F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Social Reform – British Home Children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010400" cy="5334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Some treated well</a:t>
            </a:r>
          </a:p>
          <a:p>
            <a:r>
              <a:rPr lang="en-CA" sz="4800" dirty="0" smtClean="0"/>
              <a:t>Some exploited</a:t>
            </a:r>
          </a:p>
          <a:p>
            <a:r>
              <a:rPr lang="en-CA" sz="4800" dirty="0" smtClean="0"/>
              <a:t>Worked long and hard for food, shelter, and a few $/month</a:t>
            </a:r>
          </a:p>
          <a:p>
            <a:r>
              <a:rPr lang="en-CA" sz="4800" dirty="0" smtClean="0"/>
              <a:t>Placements 7 years, little oversight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684337"/>
            <a:ext cx="5130800" cy="51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5099"/>
          </a:xfrm>
          <a:solidFill>
            <a:srgbClr val="F35F7F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Social Reform – British Home Children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600" y="1524000"/>
            <a:ext cx="5867400" cy="4787900"/>
          </a:xfrm>
        </p:spPr>
        <p:txBody>
          <a:bodyPr>
            <a:normAutofit lnSpcReduction="10000"/>
          </a:bodyPr>
          <a:lstStyle/>
          <a:p>
            <a:r>
              <a:rPr lang="en-CA" sz="4800" dirty="0" smtClean="0"/>
              <a:t>In 1925, federal government banned “juvenile immigrants” (&gt;14)</a:t>
            </a:r>
          </a:p>
          <a:p>
            <a:r>
              <a:rPr lang="en-CA" sz="4800" dirty="0" smtClean="0"/>
              <a:t>Program ended by beginning of Depression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158735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9228"/>
            <a:ext cx="12192000" cy="1538772"/>
          </a:xfrm>
          <a:solidFill>
            <a:srgbClr val="FCEA04"/>
          </a:solidFill>
        </p:spPr>
        <p:txBody>
          <a:bodyPr>
            <a:noAutofit/>
          </a:bodyPr>
          <a:lstStyle/>
          <a:p>
            <a:pPr algn="ctr"/>
            <a:r>
              <a:rPr lang="en-CA" sz="6000" b="1" dirty="0" smtClean="0"/>
              <a:t>Silent Sustained Writing – 5 minutes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" y="2353397"/>
            <a:ext cx="11426952" cy="2965831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How does a country benefit from banning child labour? How do children benefit? In what circumstances might allowing some children to work be acceptable?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2019300" cy="240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36" y="0"/>
            <a:ext cx="2019300" cy="2407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70" y="160717"/>
            <a:ext cx="2019300" cy="2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508</Words>
  <Application>Microsoft Office PowerPoint</Application>
  <PresentationFormat>Widescreen</PresentationFormat>
  <Paragraphs>69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Legacies of the 1920s and 1930s</vt:lpstr>
      <vt:lpstr>Social Reform – Old Age Pensions</vt:lpstr>
      <vt:lpstr>Social Reform – Old Age Pensions</vt:lpstr>
      <vt:lpstr>Social Reform – Child Labour</vt:lpstr>
      <vt:lpstr>Social Reform Child Labour</vt:lpstr>
      <vt:lpstr>Social Reform – British Home Children</vt:lpstr>
      <vt:lpstr>Social Reform – British Home Children</vt:lpstr>
      <vt:lpstr>Social Reform – British Home Children</vt:lpstr>
      <vt:lpstr>Silent Sustained Writing – 5 minutes</vt:lpstr>
      <vt:lpstr>Innovations – Factory Assembly Lines</vt:lpstr>
      <vt:lpstr>Innovations – Factory Assembly Lines</vt:lpstr>
      <vt:lpstr>Innovations – Air Travel</vt:lpstr>
      <vt:lpstr>Innovations – Joseph-Armand Bombardier</vt:lpstr>
      <vt:lpstr>Innovations - Communication</vt:lpstr>
      <vt:lpstr>Silent Sustained Writing – 5 minutes</vt:lpstr>
      <vt:lpstr>Innovation - Tuberculosis</vt:lpstr>
      <vt:lpstr>Innovation - Insulin</vt:lpstr>
      <vt:lpstr>Innovation - Pablum</vt:lpstr>
      <vt:lpstr>Silent Sustained Writing – 5 minutes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Legacies of the 1920s and 1930s</dc:title>
  <dc:creator>teacher</dc:creator>
  <cp:lastModifiedBy>teacher</cp:lastModifiedBy>
  <cp:revision>14</cp:revision>
  <dcterms:created xsi:type="dcterms:W3CDTF">2015-03-11T03:18:04Z</dcterms:created>
  <dcterms:modified xsi:type="dcterms:W3CDTF">2015-03-11T17:33:53Z</dcterms:modified>
</cp:coreProperties>
</file>