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6" r:id="rId7"/>
    <p:sldId id="268" r:id="rId8"/>
    <p:sldId id="260" r:id="rId9"/>
    <p:sldId id="269" r:id="rId10"/>
    <p:sldId id="261" r:id="rId11"/>
    <p:sldId id="271" r:id="rId12"/>
    <p:sldId id="262" r:id="rId13"/>
    <p:sldId id="272" r:id="rId14"/>
    <p:sldId id="270" r:id="rId15"/>
    <p:sldId id="274" r:id="rId16"/>
    <p:sldId id="273" r:id="rId17"/>
    <p:sldId id="278" r:id="rId18"/>
    <p:sldId id="263" r:id="rId19"/>
    <p:sldId id="275" r:id="rId20"/>
    <p:sldId id="264" r:id="rId21"/>
    <p:sldId id="26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99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8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61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70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21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98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56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31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03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71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F77D-B840-4DBB-991E-B15830643793}" type="datetimeFigureOut">
              <a:rPr lang="en-CA" smtClean="0"/>
              <a:t>14/04/2015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FB43-CB50-418A-9007-A394B5ED36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07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" y="0"/>
            <a:ext cx="11935968" cy="2572512"/>
          </a:xfrm>
        </p:spPr>
        <p:txBody>
          <a:bodyPr>
            <a:normAutofit/>
          </a:bodyPr>
          <a:lstStyle/>
          <a:p>
            <a:r>
              <a:rPr lang="en-CA" dirty="0" smtClean="0"/>
              <a:t>Explain the significance of Operation Jubilee with reference to the objectives and the results.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" y="3316224"/>
            <a:ext cx="11935968" cy="3438144"/>
          </a:xfrm>
        </p:spPr>
        <p:txBody>
          <a:bodyPr>
            <a:noAutofit/>
          </a:bodyPr>
          <a:lstStyle/>
          <a:p>
            <a:pPr algn="l"/>
            <a:r>
              <a:rPr lang="en-CA" sz="4800" dirty="0" smtClean="0"/>
              <a:t>Step 1: Construct an outline for an essay answering the question</a:t>
            </a:r>
            <a:endParaRPr lang="en-CA" sz="4800" dirty="0"/>
          </a:p>
          <a:p>
            <a:pPr algn="l"/>
            <a:r>
              <a:rPr lang="en-CA" sz="4800" dirty="0" smtClean="0"/>
              <a:t>Step 2: Write an introductory paragraph for the essay (remember paragraphs are 5 sentences long)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48757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550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Southern Italy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>
                <a:solidFill>
                  <a:srgbClr val="FF0000"/>
                </a:solidFill>
              </a:rPr>
              <a:t>By the end of September Allies controlled southern Italy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Germans had mostly withdrawn</a:t>
            </a:r>
            <a:r>
              <a:rPr lang="en-CA" sz="4800" dirty="0" smtClean="0"/>
              <a:t> to defense positions along the narrow, mountainous central part of the peninsula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4320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4" y="119062"/>
            <a:ext cx="5013325" cy="6617589"/>
          </a:xfrm>
        </p:spPr>
      </p:pic>
    </p:spTree>
    <p:extLst>
      <p:ext uri="{BB962C8B-B14F-4D97-AF65-F5344CB8AC3E}">
        <p14:creationId xmlns:p14="http://schemas.microsoft.com/office/powerpoint/2010/main" val="354770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1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6000" b="1" dirty="0" err="1" smtClean="0"/>
              <a:t>Ortona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FF0000"/>
                </a:solidFill>
              </a:rPr>
              <a:t>20-28 December 1943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Only 1 way in </a:t>
            </a:r>
            <a:r>
              <a:rPr lang="en-CA" sz="4800" dirty="0" smtClean="0"/>
              <a:t>– sea cliffs on the north and east and a deep ravine in the west</a:t>
            </a:r>
          </a:p>
          <a:p>
            <a:r>
              <a:rPr lang="en-CA" sz="4800" dirty="0" smtClean="0"/>
              <a:t>Canadians go in </a:t>
            </a:r>
            <a:r>
              <a:rPr lang="en-CA" sz="4800" b="1" dirty="0" smtClean="0">
                <a:solidFill>
                  <a:srgbClr val="FF0000"/>
                </a:solidFill>
              </a:rPr>
              <a:t>from the South</a:t>
            </a:r>
          </a:p>
        </p:txBody>
      </p:sp>
    </p:spTree>
    <p:extLst>
      <p:ext uri="{BB962C8B-B14F-4D97-AF65-F5344CB8AC3E}">
        <p14:creationId xmlns:p14="http://schemas.microsoft.com/office/powerpoint/2010/main" val="168749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0"/>
            <a:ext cx="6416040" cy="48922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40" y="682561"/>
            <a:ext cx="4900409" cy="60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6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112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sz="6000" b="1" dirty="0" err="1" smtClean="0"/>
              <a:t>Ortona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764665"/>
            <a:ext cx="10515600" cy="4351338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FF0000"/>
                </a:solidFill>
              </a:rPr>
              <a:t>Heavy fighting 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“Mouse-holing”</a:t>
            </a:r>
          </a:p>
          <a:p>
            <a:r>
              <a:rPr lang="en-CA" sz="4800" dirty="0" smtClean="0"/>
              <a:t>1372 dead (25% of Canadians KIA in the Mediterranean) 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36391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12" y="365125"/>
            <a:ext cx="7388384" cy="6369297"/>
          </a:xfrm>
        </p:spPr>
      </p:pic>
    </p:spTree>
    <p:extLst>
      <p:ext uri="{BB962C8B-B14F-4D97-AF65-F5344CB8AC3E}">
        <p14:creationId xmlns:p14="http://schemas.microsoft.com/office/powerpoint/2010/main" val="352204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97" y="319913"/>
            <a:ext cx="8991475" cy="6538087"/>
          </a:xfrm>
        </p:spPr>
      </p:pic>
    </p:spTree>
    <p:extLst>
      <p:ext uri="{BB962C8B-B14F-4D97-AF65-F5344CB8AC3E}">
        <p14:creationId xmlns:p14="http://schemas.microsoft.com/office/powerpoint/2010/main" val="271767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4" y="119062"/>
            <a:ext cx="5013325" cy="6617589"/>
          </a:xfrm>
        </p:spPr>
      </p:pic>
    </p:spTree>
    <p:extLst>
      <p:ext uri="{BB962C8B-B14F-4D97-AF65-F5344CB8AC3E}">
        <p14:creationId xmlns:p14="http://schemas.microsoft.com/office/powerpoint/2010/main" val="210470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3312"/>
          </a:xfrm>
          <a:solidFill>
            <a:srgbClr val="9966FF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Liberation of Rome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584960"/>
            <a:ext cx="11960352" cy="5145024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FF0000"/>
                </a:solidFill>
              </a:rPr>
              <a:t>Canadian troops cleared the </a:t>
            </a:r>
            <a:r>
              <a:rPr lang="en-CA" sz="4800" b="1" dirty="0" err="1" smtClean="0">
                <a:solidFill>
                  <a:srgbClr val="FF0000"/>
                </a:solidFill>
              </a:rPr>
              <a:t>Liri</a:t>
            </a:r>
            <a:r>
              <a:rPr lang="en-CA" sz="4800" b="1" dirty="0" smtClean="0">
                <a:solidFill>
                  <a:srgbClr val="FF0000"/>
                </a:solidFill>
              </a:rPr>
              <a:t> Valley securing an important bridgehead on the road to Rome</a:t>
            </a:r>
          </a:p>
          <a:p>
            <a:r>
              <a:rPr lang="en-CA" sz="4800" dirty="0" smtClean="0"/>
              <a:t>American troops </a:t>
            </a:r>
            <a:r>
              <a:rPr lang="en-CA" sz="4800" b="1" dirty="0" smtClean="0">
                <a:solidFill>
                  <a:srgbClr val="FF0000"/>
                </a:solidFill>
              </a:rPr>
              <a:t>liberated Rome on 4 June 1944 </a:t>
            </a:r>
          </a:p>
          <a:p>
            <a:r>
              <a:rPr lang="en-CA" sz="4800" dirty="0" smtClean="0"/>
              <a:t>Canadians sent to Europe to join the push to Berlin</a:t>
            </a:r>
          </a:p>
        </p:txBody>
      </p:sp>
    </p:spTree>
    <p:extLst>
      <p:ext uri="{BB962C8B-B14F-4D97-AF65-F5344CB8AC3E}">
        <p14:creationId xmlns:p14="http://schemas.microsoft.com/office/powerpoint/2010/main" val="276290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8" y="167513"/>
            <a:ext cx="4923456" cy="5638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63" y="1566672"/>
            <a:ext cx="7432537" cy="52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109729"/>
            <a:ext cx="11911584" cy="158096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CA" sz="7500" b="1" dirty="0" smtClean="0"/>
              <a:t>Canada in Italy</a:t>
            </a:r>
            <a:endParaRPr lang="en-CA" sz="75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8" y="1892840"/>
            <a:ext cx="6278880" cy="4811192"/>
          </a:xfrm>
        </p:spPr>
      </p:pic>
      <p:sp>
        <p:nvSpPr>
          <p:cNvPr id="5" name="TextBox 4"/>
          <p:cNvSpPr txBox="1"/>
          <p:nvPr/>
        </p:nvSpPr>
        <p:spPr>
          <a:xfrm>
            <a:off x="97536" y="5688369"/>
            <a:ext cx="1191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/>
              <a:t>July</a:t>
            </a:r>
            <a:r>
              <a:rPr lang="en-CA" sz="6000" b="1" dirty="0" smtClean="0">
                <a:solidFill>
                  <a:srgbClr val="FF0000"/>
                </a:solidFill>
              </a:rPr>
              <a:t>   </a:t>
            </a:r>
            <a:r>
              <a:rPr lang="en-CA" sz="6000" b="1" dirty="0" smtClean="0">
                <a:solidFill>
                  <a:schemeClr val="bg1"/>
                </a:solidFill>
              </a:rPr>
              <a:t>1943   to   February  </a:t>
            </a:r>
            <a:r>
              <a:rPr lang="en-CA" sz="6000" b="1" dirty="0" smtClean="0"/>
              <a:t>1945</a:t>
            </a:r>
            <a:endParaRPr lang="en-CA" sz="6000" b="1" dirty="0"/>
          </a:p>
        </p:txBody>
      </p:sp>
    </p:spTree>
    <p:extLst>
      <p:ext uri="{BB962C8B-B14F-4D97-AF65-F5344CB8AC3E}">
        <p14:creationId xmlns:p14="http://schemas.microsoft.com/office/powerpoint/2010/main" val="339555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825625"/>
          </a:xfrm>
          <a:solidFill>
            <a:srgbClr val="9966FF"/>
          </a:solidFill>
        </p:spPr>
        <p:txBody>
          <a:bodyPr>
            <a:noAutofit/>
          </a:bodyPr>
          <a:lstStyle/>
          <a:p>
            <a:r>
              <a:rPr lang="en-CA" sz="6000" b="1" dirty="0" smtClean="0"/>
              <a:t>Devil’s Brigade (1</a:t>
            </a:r>
            <a:r>
              <a:rPr lang="en-CA" sz="6000" b="1" baseline="30000" dirty="0" smtClean="0"/>
              <a:t>st</a:t>
            </a:r>
            <a:r>
              <a:rPr lang="en-CA" sz="6000" b="1" dirty="0" smtClean="0"/>
              <a:t> Special Service Force)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FF0000"/>
                </a:solidFill>
              </a:rPr>
              <a:t>Joint Canadian and American Special Forces Unit of elite paratroopers</a:t>
            </a:r>
          </a:p>
          <a:p>
            <a:r>
              <a:rPr lang="en-CA" sz="4800" dirty="0" smtClean="0"/>
              <a:t>Took on the most </a:t>
            </a:r>
            <a:r>
              <a:rPr lang="en-CA" sz="4800" b="1" dirty="0" smtClean="0">
                <a:solidFill>
                  <a:srgbClr val="FF0000"/>
                </a:solidFill>
              </a:rPr>
              <a:t>dangerous and difficult assignments</a:t>
            </a:r>
            <a:r>
              <a:rPr lang="en-CA" sz="4800" dirty="0" smtClean="0"/>
              <a:t> in Italy (and elsewhere)</a:t>
            </a:r>
          </a:p>
          <a:p>
            <a:r>
              <a:rPr lang="en-CA" sz="4800" dirty="0" smtClean="0"/>
              <a:t>Nicknamed Devil’s Brigade by German soldiers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Canadians made up 25% of the unit</a:t>
            </a:r>
          </a:p>
          <a:p>
            <a:endParaRPr lang="en-C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0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776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Sergeant Tommy Prince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6440"/>
            <a:ext cx="7729728" cy="5361559"/>
          </a:xfrm>
        </p:spPr>
        <p:txBody>
          <a:bodyPr>
            <a:noAutofit/>
          </a:bodyPr>
          <a:lstStyle/>
          <a:p>
            <a:r>
              <a:rPr lang="en-CA" sz="4800" dirty="0" smtClean="0"/>
              <a:t>Prince was in an abandoned farmhouse 200m from the German line</a:t>
            </a:r>
          </a:p>
          <a:p>
            <a:r>
              <a:rPr lang="en-CA" sz="4800" dirty="0" smtClean="0"/>
              <a:t>He was watching Germans and reporting back to his unit</a:t>
            </a:r>
          </a:p>
          <a:p>
            <a:r>
              <a:rPr lang="en-CA" sz="4800" dirty="0" smtClean="0"/>
              <a:t>Communication line was cut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64" y="121158"/>
            <a:ext cx="4558436" cy="32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0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776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Sergeant Tommy Prince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" y="1447673"/>
            <a:ext cx="10515600" cy="4351338"/>
          </a:xfrm>
        </p:spPr>
        <p:txBody>
          <a:bodyPr>
            <a:noAutofit/>
          </a:bodyPr>
          <a:lstStyle/>
          <a:p>
            <a:r>
              <a:rPr lang="en-CA" sz="4800" dirty="0" smtClean="0"/>
              <a:t>He dressed as a farmer, picked up a hoe, and walked into the field in full view of the Germans</a:t>
            </a:r>
          </a:p>
          <a:p>
            <a:r>
              <a:rPr lang="en-CA" sz="4800" dirty="0" smtClean="0"/>
              <a:t>Found the broken wire, pretending to tie his shoe, bent down and fixed it</a:t>
            </a:r>
          </a:p>
          <a:p>
            <a:r>
              <a:rPr lang="en-CA" sz="4800" dirty="0" smtClean="0"/>
              <a:t>He returned to the farmhouse and continued his work</a:t>
            </a:r>
          </a:p>
          <a:p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56904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5776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Sergeant Tommy Prince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" y="2971673"/>
            <a:ext cx="10515600" cy="3721735"/>
          </a:xfrm>
        </p:spPr>
        <p:txBody>
          <a:bodyPr>
            <a:noAutofit/>
          </a:bodyPr>
          <a:lstStyle/>
          <a:p>
            <a:r>
              <a:rPr lang="en-CA" sz="4800" dirty="0" smtClean="0"/>
              <a:t>Awarded Military Medal for bravery in the field (3</a:t>
            </a:r>
            <a:r>
              <a:rPr lang="en-CA" sz="4800" baseline="30000" dirty="0" smtClean="0"/>
              <a:t>rd</a:t>
            </a:r>
            <a:r>
              <a:rPr lang="en-CA" sz="4800" dirty="0" smtClean="0"/>
              <a:t> highest bravery award)</a:t>
            </a:r>
          </a:p>
          <a:p>
            <a:r>
              <a:rPr lang="en-CA" sz="4800" dirty="0" smtClean="0"/>
              <a:t>Later received the Silver Star (American award for bravery) for his work in France (3</a:t>
            </a:r>
            <a:r>
              <a:rPr lang="en-CA" sz="4800" baseline="30000" dirty="0" smtClean="0"/>
              <a:t>rd</a:t>
            </a:r>
            <a:r>
              <a:rPr lang="en-CA" sz="4800" dirty="0" smtClean="0"/>
              <a:t> highest bravery award)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40" y="1255777"/>
            <a:ext cx="4631055" cy="18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1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112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The Numbers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92,000 + Canadian troops in Italy</a:t>
            </a:r>
          </a:p>
          <a:p>
            <a:r>
              <a:rPr lang="en-CA" sz="4800" dirty="0" smtClean="0"/>
              <a:t>26,000 + casualties</a:t>
            </a:r>
          </a:p>
          <a:p>
            <a:r>
              <a:rPr lang="en-CA" sz="4800" dirty="0" smtClean="0"/>
              <a:t>5,300 + dead</a:t>
            </a:r>
          </a:p>
          <a:p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63208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4" y="119062"/>
            <a:ext cx="5013325" cy="6617589"/>
          </a:xfrm>
        </p:spPr>
      </p:pic>
    </p:spTree>
    <p:extLst>
      <p:ext uri="{BB962C8B-B14F-4D97-AF65-F5344CB8AC3E}">
        <p14:creationId xmlns:p14="http://schemas.microsoft.com/office/powerpoint/2010/main" val="6979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Sicily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9864"/>
            <a:ext cx="12192000" cy="5398135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rgbClr val="FF0000"/>
                </a:solidFill>
              </a:rPr>
              <a:t>Prelude to a major invasion in Europe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Draw Nazi forces south</a:t>
            </a:r>
          </a:p>
          <a:p>
            <a:r>
              <a:rPr lang="en-CA" sz="4800" dirty="0" smtClean="0"/>
              <a:t>Americans, Canadians, and British soldiers succeeded in capturing Sicily in 38 days of hard fighting</a:t>
            </a:r>
          </a:p>
        </p:txBody>
      </p:sp>
    </p:spTree>
    <p:extLst>
      <p:ext uri="{BB962C8B-B14F-4D97-AF65-F5344CB8AC3E}">
        <p14:creationId xmlns:p14="http://schemas.microsoft.com/office/powerpoint/2010/main" val="348956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Sicily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9864"/>
            <a:ext cx="12192000" cy="5398135"/>
          </a:xfrm>
        </p:spPr>
        <p:txBody>
          <a:bodyPr>
            <a:noAutofit/>
          </a:bodyPr>
          <a:lstStyle/>
          <a:p>
            <a:r>
              <a:rPr lang="en-CA" sz="4800" dirty="0" smtClean="0"/>
              <a:t>Difficult terrain requiring mule transportation for supplies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Secured an important airport for the invasion of Italian mainland</a:t>
            </a:r>
            <a:endParaRPr lang="en-C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6" y="365125"/>
            <a:ext cx="6225350" cy="48093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04" y="1920240"/>
            <a:ext cx="6254496" cy="48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385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Italy Surrenders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544" y="1533016"/>
            <a:ext cx="6315456" cy="5324983"/>
          </a:xfrm>
        </p:spPr>
        <p:txBody>
          <a:bodyPr>
            <a:normAutofit/>
          </a:bodyPr>
          <a:lstStyle/>
          <a:p>
            <a:r>
              <a:rPr lang="en-CA" sz="4800" dirty="0" smtClean="0"/>
              <a:t>Mussolini overthrown 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Italy surrenders on September 3, 1943</a:t>
            </a:r>
          </a:p>
          <a:p>
            <a:r>
              <a:rPr lang="en-CA" sz="4800" b="1" dirty="0" smtClean="0">
                <a:solidFill>
                  <a:srgbClr val="FF0000"/>
                </a:solidFill>
              </a:rPr>
              <a:t>Germany seized control</a:t>
            </a:r>
          </a:p>
          <a:p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8" y="1670113"/>
            <a:ext cx="5637868" cy="45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4" y="119062"/>
            <a:ext cx="5013325" cy="6617589"/>
          </a:xfrm>
        </p:spPr>
      </p:pic>
    </p:spTree>
    <p:extLst>
      <p:ext uri="{BB962C8B-B14F-4D97-AF65-F5344CB8AC3E}">
        <p14:creationId xmlns:p14="http://schemas.microsoft.com/office/powerpoint/2010/main" val="287256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402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Explain the significance of Operation Jubilee with reference to the objectives and the results.</vt:lpstr>
      <vt:lpstr>Canada in Italy</vt:lpstr>
      <vt:lpstr>The Numbers</vt:lpstr>
      <vt:lpstr>PowerPoint Presentation</vt:lpstr>
      <vt:lpstr>Sicily</vt:lpstr>
      <vt:lpstr>Sicily</vt:lpstr>
      <vt:lpstr>PowerPoint Presentation</vt:lpstr>
      <vt:lpstr>Italy Surrenders</vt:lpstr>
      <vt:lpstr>PowerPoint Presentation</vt:lpstr>
      <vt:lpstr>Southern Italy</vt:lpstr>
      <vt:lpstr>PowerPoint Presentation</vt:lpstr>
      <vt:lpstr>Ortona</vt:lpstr>
      <vt:lpstr>PowerPoint Presentation</vt:lpstr>
      <vt:lpstr>Ortona</vt:lpstr>
      <vt:lpstr>PowerPoint Presentation</vt:lpstr>
      <vt:lpstr>PowerPoint Presentation</vt:lpstr>
      <vt:lpstr>PowerPoint Presentation</vt:lpstr>
      <vt:lpstr>Liberation of Rome</vt:lpstr>
      <vt:lpstr>PowerPoint Presentation</vt:lpstr>
      <vt:lpstr>Devil’s Brigade (1st Special Service Force)</vt:lpstr>
      <vt:lpstr>Sergeant Tommy Prince</vt:lpstr>
      <vt:lpstr>Sergeant Tommy Prince</vt:lpstr>
      <vt:lpstr>Sergeant Tommy Prince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 the significance of Operation Jubilee with reference to the objectives and the results.</dc:title>
  <dc:creator>teacher</dc:creator>
  <cp:lastModifiedBy>teacher</cp:lastModifiedBy>
  <cp:revision>11</cp:revision>
  <dcterms:created xsi:type="dcterms:W3CDTF">2015-04-10T03:39:48Z</dcterms:created>
  <dcterms:modified xsi:type="dcterms:W3CDTF">2015-04-14T21:53:57Z</dcterms:modified>
</cp:coreProperties>
</file>