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70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680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411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7215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165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3675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567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494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599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298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62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460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748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450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524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740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942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9884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26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987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692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605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690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106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9745D-37D8-4EFD-8DBD-9F5F7AB6E4B5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AC66-D177-4335-9B5D-A54395C4C1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069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Internment in Canada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World War I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261" y="3401251"/>
            <a:ext cx="3657220" cy="3257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7" y="3602038"/>
            <a:ext cx="4585898" cy="2786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351" y="220726"/>
            <a:ext cx="3087815" cy="23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19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Consequence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800" dirty="0" smtClean="0">
                <a:solidFill>
                  <a:srgbClr val="7030A0"/>
                </a:solidFill>
              </a:rPr>
              <a:t>Direct Consequence </a:t>
            </a:r>
            <a:r>
              <a:rPr lang="en-CA" sz="3800" dirty="0" smtClean="0"/>
              <a:t>– immediate result of an event</a:t>
            </a:r>
          </a:p>
          <a:p>
            <a:r>
              <a:rPr lang="en-CA" sz="3800" dirty="0" smtClean="0">
                <a:solidFill>
                  <a:srgbClr val="7030A0"/>
                </a:solidFill>
              </a:rPr>
              <a:t>Indirect Consequence </a:t>
            </a:r>
            <a:r>
              <a:rPr lang="en-CA" sz="3800" dirty="0" smtClean="0"/>
              <a:t>– caused by a direct consequence, subsequent events, or related decisions</a:t>
            </a:r>
          </a:p>
          <a:p>
            <a:endParaRPr lang="en-CA" sz="3800" dirty="0"/>
          </a:p>
          <a:p>
            <a:r>
              <a:rPr lang="en-CA" sz="3800" dirty="0" smtClean="0">
                <a:solidFill>
                  <a:srgbClr val="7030A0"/>
                </a:solidFill>
              </a:rPr>
              <a:t>Intended consequence </a:t>
            </a:r>
            <a:r>
              <a:rPr lang="en-CA" sz="3800" dirty="0" smtClean="0"/>
              <a:t>– expected result</a:t>
            </a:r>
          </a:p>
          <a:p>
            <a:r>
              <a:rPr lang="en-CA" sz="3800" dirty="0" smtClean="0">
                <a:solidFill>
                  <a:srgbClr val="7030A0"/>
                </a:solidFill>
              </a:rPr>
              <a:t>Unintended consequence </a:t>
            </a:r>
            <a:r>
              <a:rPr lang="en-CA" sz="3800" dirty="0" smtClean="0"/>
              <a:t>– unexpected result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2476077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Web of Effects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sz="3600" b="1" dirty="0" smtClean="0"/>
              <a:t>Each group has 8 documents. Each person is therefore responsible for reading 2 of the documents. Read and take notes silently pay attention to cause and consequence.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3600" b="1" dirty="0" smtClean="0"/>
              <a:t>Discuss the documents with your group. Share what you learned. 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3600" b="1" dirty="0" smtClean="0"/>
              <a:t>Fill out the web of effects worksheet independently.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3600" b="1" dirty="0" smtClean="0"/>
              <a:t>Discuss your ideas with your group.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3600" b="1" dirty="0" smtClean="0"/>
              <a:t>Share with the class</a:t>
            </a:r>
          </a:p>
          <a:p>
            <a:pPr marL="514350" indent="-514350">
              <a:buFont typeface="+mj-lt"/>
              <a:buAutoNum type="arabicParenR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1496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296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bg1"/>
                </a:solidFill>
              </a:rPr>
              <a:t>Assess the Impact </a:t>
            </a:r>
            <a:endParaRPr lang="en-CA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0032"/>
            <a:ext cx="12192000" cy="5077968"/>
          </a:xfrm>
        </p:spPr>
        <p:txBody>
          <a:bodyPr>
            <a:noAutofit/>
          </a:bodyPr>
          <a:lstStyle/>
          <a:p>
            <a:r>
              <a:rPr lang="en-CA" sz="4000" b="1" dirty="0" smtClean="0">
                <a:solidFill>
                  <a:srgbClr val="FFFF00"/>
                </a:solidFill>
              </a:rPr>
              <a:t>Psychological/emotional impact</a:t>
            </a:r>
          </a:p>
          <a:p>
            <a:pPr lvl="1"/>
            <a:r>
              <a:rPr lang="en-CA" sz="4000" b="1" dirty="0" smtClean="0"/>
              <a:t>Relating to the mental well-being or feelings and emotions of persons (motivation, feeling, awareness)</a:t>
            </a:r>
          </a:p>
          <a:p>
            <a:r>
              <a:rPr lang="en-CA" sz="4000" b="1" dirty="0" smtClean="0">
                <a:solidFill>
                  <a:srgbClr val="FFFF00"/>
                </a:solidFill>
              </a:rPr>
              <a:t>Social/cultural impact</a:t>
            </a:r>
          </a:p>
          <a:p>
            <a:pPr lvl="1"/>
            <a:r>
              <a:rPr lang="en-CA" sz="4000" b="1" dirty="0"/>
              <a:t>Relating to the quality of the interactions with others and the ability to take part in daily events involving </a:t>
            </a:r>
            <a:r>
              <a:rPr lang="en-CA" sz="4000" b="1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276277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296" cy="1825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40935"/>
          </a:xfrm>
        </p:spPr>
        <p:txBody>
          <a:bodyPr>
            <a:normAutofit/>
          </a:bodyPr>
          <a:lstStyle/>
          <a:p>
            <a:r>
              <a:rPr lang="en-CA" sz="4000" b="1" dirty="0">
                <a:solidFill>
                  <a:srgbClr val="FFFF00"/>
                </a:solidFill>
              </a:rPr>
              <a:t>Economic</a:t>
            </a:r>
          </a:p>
          <a:p>
            <a:pPr lvl="1"/>
            <a:r>
              <a:rPr lang="en-CA" sz="4000" b="1" dirty="0"/>
              <a:t>Relating to their ability to earn and enjoy a livelihood, and to the conditions in which they work</a:t>
            </a:r>
          </a:p>
          <a:p>
            <a:r>
              <a:rPr lang="en-CA" sz="4000" b="1" dirty="0">
                <a:solidFill>
                  <a:srgbClr val="FFFF00"/>
                </a:solidFill>
              </a:rPr>
              <a:t>Political/legal</a:t>
            </a:r>
          </a:p>
          <a:p>
            <a:pPr lvl="1"/>
            <a:r>
              <a:rPr lang="en-CA" sz="4000" b="1" dirty="0"/>
              <a:t>Relating to or concerned with their rights and freedoms as citizens and the involvement or influence on them by government and the legal system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5503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Impact Assessment Report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r>
              <a:rPr lang="en-CA" sz="3800" b="1" dirty="0" smtClean="0">
                <a:solidFill>
                  <a:schemeClr val="bg1"/>
                </a:solidFill>
              </a:rPr>
              <a:t>Use your Web of Effects Sheet to fill out the Impact Assessment Report individually.</a:t>
            </a:r>
          </a:p>
          <a:p>
            <a:r>
              <a:rPr lang="en-CA" sz="3800" b="1" dirty="0" smtClean="0">
                <a:solidFill>
                  <a:schemeClr val="bg1"/>
                </a:solidFill>
              </a:rPr>
              <a:t>Ensure that you list at least 1 example for each and explain why you believe it goes in that category as well as how you decided the rating.</a:t>
            </a:r>
          </a:p>
          <a:p>
            <a:r>
              <a:rPr lang="en-CA" sz="3800" b="1" dirty="0" smtClean="0">
                <a:solidFill>
                  <a:schemeClr val="bg1"/>
                </a:solidFill>
              </a:rPr>
              <a:t>Discuss with you group.</a:t>
            </a:r>
          </a:p>
          <a:p>
            <a:r>
              <a:rPr lang="en-CA" sz="3800" b="1" dirty="0" smtClean="0">
                <a:solidFill>
                  <a:schemeClr val="bg1"/>
                </a:solidFill>
              </a:rPr>
              <a:t>Share with the class.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08055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85"/>
            <a:ext cx="12192000" cy="6890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Wrap it up in your own words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4000" b="1" u="sng" dirty="0" smtClean="0">
                <a:solidFill>
                  <a:schemeClr val="bg1"/>
                </a:solidFill>
              </a:rPr>
              <a:t>Explain</a:t>
            </a:r>
            <a:r>
              <a:rPr lang="en-CA" sz="4000" b="1" dirty="0" smtClean="0">
                <a:solidFill>
                  <a:schemeClr val="bg1"/>
                </a:solidFill>
              </a:rPr>
              <a:t> the overall impact of the internment on Canadians using evidence from psychological/emotional, social/cultural, economic, and political/legal consequences.</a:t>
            </a:r>
          </a:p>
          <a:p>
            <a:endParaRPr lang="en-CA" sz="4000" b="1" dirty="0">
              <a:solidFill>
                <a:schemeClr val="bg1"/>
              </a:solidFill>
            </a:endParaRPr>
          </a:p>
          <a:p>
            <a:endParaRPr lang="en-CA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4000" b="1" dirty="0" smtClean="0">
                <a:solidFill>
                  <a:schemeClr val="bg1"/>
                </a:solidFill>
              </a:rPr>
              <a:t>Write a short (150-250 words; less than 1 page double spaced) </a:t>
            </a:r>
            <a:r>
              <a:rPr lang="en-CA" dirty="0" smtClean="0"/>
              <a:t>paragraph.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1403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 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2768"/>
            <a:ext cx="12192000" cy="5285231"/>
          </a:xfrm>
        </p:spPr>
        <p:txBody>
          <a:bodyPr>
            <a:noAutofit/>
          </a:bodyPr>
          <a:lstStyle/>
          <a:p>
            <a:r>
              <a:rPr lang="en-CA" sz="3400" dirty="0" smtClean="0"/>
              <a:t>171,000 people in Canada were citizens of countries considered enemies of Canada</a:t>
            </a:r>
          </a:p>
          <a:p>
            <a:pPr lvl="1"/>
            <a:r>
              <a:rPr lang="en-CA" sz="3400" dirty="0" smtClean="0"/>
              <a:t>Many were second-generation and spoke English as their primary language</a:t>
            </a:r>
          </a:p>
          <a:p>
            <a:r>
              <a:rPr lang="en-CA" sz="3400" dirty="0" smtClean="0"/>
              <a:t>80,000 of them were forced to register with the police and report on a regular basis</a:t>
            </a:r>
          </a:p>
          <a:p>
            <a:pPr lvl="1"/>
            <a:r>
              <a:rPr lang="en-CA" sz="3400" dirty="0" smtClean="0"/>
              <a:t>More often if they were in the city, less if they lived in isolated places</a:t>
            </a:r>
          </a:p>
          <a:p>
            <a:pPr lvl="1"/>
            <a:r>
              <a:rPr lang="en-CA" sz="3400" dirty="0" smtClean="0"/>
              <a:t>Failure to report resulted in fines or imprisonment</a:t>
            </a:r>
          </a:p>
          <a:p>
            <a:r>
              <a:rPr lang="en-CA" sz="3400" dirty="0" smtClean="0"/>
              <a:t>8579 of them were confined as enemy aliens in 24 camps</a:t>
            </a:r>
          </a:p>
          <a:p>
            <a:pPr lvl="1"/>
            <a:r>
              <a:rPr lang="en-CA" sz="3400" dirty="0" smtClean="0"/>
              <a:t>81 women and 156 children are included in this number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160243"/>
            <a:ext cx="1987296" cy="14904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243"/>
            <a:ext cx="1465828" cy="14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53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61"/>
            <a:ext cx="12192000" cy="1323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000" b="1" dirty="0" smtClean="0">
                <a:solidFill>
                  <a:srgbClr val="FFFF00"/>
                </a:solidFill>
              </a:rPr>
              <a:t>What?</a:t>
            </a:r>
            <a:endParaRPr lang="en-CA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" y="1353312"/>
            <a:ext cx="12094464" cy="5376672"/>
          </a:xfrm>
        </p:spPr>
        <p:txBody>
          <a:bodyPr>
            <a:noAutofit/>
          </a:bodyPr>
          <a:lstStyle/>
          <a:p>
            <a:r>
              <a:rPr lang="en-CA" sz="3800" b="1" dirty="0" smtClean="0"/>
              <a:t>With </a:t>
            </a:r>
            <a:r>
              <a:rPr lang="en-CA" sz="3800" b="1" dirty="0" smtClean="0">
                <a:solidFill>
                  <a:srgbClr val="FF0000"/>
                </a:solidFill>
              </a:rPr>
              <a:t>NO evidence </a:t>
            </a:r>
            <a:r>
              <a:rPr lang="en-CA" sz="3800" b="1" dirty="0" smtClean="0"/>
              <a:t>of disloyalty thousands of Canadians were imprisoned and forced to do heavy labour.</a:t>
            </a:r>
          </a:p>
          <a:p>
            <a:endParaRPr lang="en-CA" sz="3800" b="1" dirty="0" smtClean="0"/>
          </a:p>
          <a:p>
            <a:r>
              <a:rPr lang="en-CA" sz="3800" b="1" dirty="0" smtClean="0"/>
              <a:t>Tens of thousands of others were forced to register as </a:t>
            </a:r>
            <a:r>
              <a:rPr lang="en-CA" sz="3800" b="1" dirty="0" smtClean="0">
                <a:solidFill>
                  <a:srgbClr val="FF0000"/>
                </a:solidFill>
              </a:rPr>
              <a:t>“enemy aliens” </a:t>
            </a:r>
            <a:r>
              <a:rPr lang="en-CA" sz="3800" b="1" dirty="0" smtClean="0"/>
              <a:t>and report to police.</a:t>
            </a:r>
          </a:p>
          <a:p>
            <a:endParaRPr lang="en-CA" sz="3800" b="1" dirty="0" smtClean="0"/>
          </a:p>
          <a:p>
            <a:r>
              <a:rPr lang="en-CA" sz="3800" b="1" dirty="0" smtClean="0"/>
              <a:t>Other state-sanctioned indignities: </a:t>
            </a:r>
            <a:r>
              <a:rPr lang="en-CA" sz="3800" b="1" dirty="0" smtClean="0">
                <a:solidFill>
                  <a:srgbClr val="7030A0"/>
                </a:solidFill>
              </a:rPr>
              <a:t>Disenfranchisement</a:t>
            </a:r>
            <a:r>
              <a:rPr lang="en-CA" sz="3800" b="1" dirty="0" smtClean="0"/>
              <a:t>, restrictions on freedom of speech, movement and association, deportation, and confiscation of property </a:t>
            </a:r>
            <a:endParaRPr lang="en-CA" sz="3800" b="1" dirty="0"/>
          </a:p>
        </p:txBody>
      </p:sp>
    </p:spTree>
    <p:extLst>
      <p:ext uri="{BB962C8B-B14F-4D97-AF65-F5344CB8AC3E}">
        <p14:creationId xmlns:p14="http://schemas.microsoft.com/office/powerpoint/2010/main" val="3371635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06"/>
            <a:ext cx="12192000" cy="1701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000" b="1" u="sng" dirty="0" smtClean="0">
                <a:solidFill>
                  <a:srgbClr val="FFFF00"/>
                </a:solidFill>
              </a:rPr>
              <a:t>When?</a:t>
            </a:r>
            <a:endParaRPr lang="en-CA" sz="60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02815"/>
          </a:xfrm>
        </p:spPr>
        <p:txBody>
          <a:bodyPr>
            <a:noAutofit/>
          </a:bodyPr>
          <a:lstStyle/>
          <a:p>
            <a:r>
              <a:rPr lang="en-CA" sz="3800" b="1" dirty="0" smtClean="0"/>
              <a:t>Between 1914 – 1920 </a:t>
            </a:r>
          </a:p>
          <a:p>
            <a:endParaRPr lang="en-CA" sz="3800" b="1" dirty="0"/>
          </a:p>
          <a:p>
            <a:r>
              <a:rPr lang="en-CA" sz="3800" b="1" dirty="0" smtClean="0"/>
              <a:t>“I say unhesitatingly that every </a:t>
            </a:r>
            <a:r>
              <a:rPr lang="en-CA" sz="3800" b="1" dirty="0" smtClean="0">
                <a:solidFill>
                  <a:srgbClr val="FF0000"/>
                </a:solidFill>
              </a:rPr>
              <a:t>enemy alien </a:t>
            </a:r>
            <a:r>
              <a:rPr lang="en-CA" sz="3800" b="1" dirty="0" smtClean="0"/>
              <a:t>who was interned during the war is today just as much as </a:t>
            </a:r>
            <a:r>
              <a:rPr lang="en-CA" sz="3800" b="1" dirty="0" smtClean="0">
                <a:solidFill>
                  <a:srgbClr val="FF0000"/>
                </a:solidFill>
              </a:rPr>
              <a:t>enemy</a:t>
            </a:r>
            <a:r>
              <a:rPr lang="en-CA" sz="3800" b="1" dirty="0" smtClean="0"/>
              <a:t> as was during the war, and I demand of them Government that each and every </a:t>
            </a:r>
            <a:r>
              <a:rPr lang="en-CA" sz="3800" b="1" dirty="0" smtClean="0">
                <a:solidFill>
                  <a:srgbClr val="FF0000"/>
                </a:solidFill>
              </a:rPr>
              <a:t>alien in this dominion </a:t>
            </a:r>
            <a:r>
              <a:rPr lang="en-CA" sz="3800" b="1" dirty="0" smtClean="0"/>
              <a:t>should be </a:t>
            </a:r>
            <a:r>
              <a:rPr lang="en-CA" sz="3800" b="1" dirty="0" smtClean="0">
                <a:solidFill>
                  <a:srgbClr val="FF0000"/>
                </a:solidFill>
              </a:rPr>
              <a:t>deported</a:t>
            </a:r>
            <a:r>
              <a:rPr lang="en-CA" sz="3800" b="1" dirty="0" smtClean="0"/>
              <a:t> at the earliest opportunity… </a:t>
            </a:r>
            <a:r>
              <a:rPr lang="en-CA" sz="3800" b="1" dirty="0" smtClean="0">
                <a:solidFill>
                  <a:srgbClr val="7030A0"/>
                </a:solidFill>
              </a:rPr>
              <a:t>Cattle ships </a:t>
            </a:r>
            <a:r>
              <a:rPr lang="en-CA" sz="3800" b="1" dirty="0" smtClean="0"/>
              <a:t>are good enough for them.”</a:t>
            </a:r>
          </a:p>
          <a:p>
            <a:pPr lvl="8"/>
            <a:r>
              <a:rPr lang="en-CA" sz="2000" b="1" dirty="0" smtClean="0"/>
              <a:t>Herbert S. Clements, MP (Kent West, Ontario) 24 Mar 1919. </a:t>
            </a:r>
          </a:p>
        </p:txBody>
      </p:sp>
    </p:spTree>
    <p:extLst>
      <p:ext uri="{BB962C8B-B14F-4D97-AF65-F5344CB8AC3E}">
        <p14:creationId xmlns:p14="http://schemas.microsoft.com/office/powerpoint/2010/main" val="1894626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06"/>
            <a:ext cx="12192000" cy="1559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000" b="1" u="sng" dirty="0" smtClean="0">
                <a:solidFill>
                  <a:srgbClr val="FFFF00"/>
                </a:solidFill>
              </a:rPr>
              <a:t>Who?</a:t>
            </a:r>
            <a:endParaRPr lang="en-CA" sz="60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02815"/>
          </a:xfrm>
        </p:spPr>
        <p:txBody>
          <a:bodyPr>
            <a:normAutofit/>
          </a:bodyPr>
          <a:lstStyle/>
          <a:p>
            <a:r>
              <a:rPr lang="en-CA" sz="3800" b="1" dirty="0" smtClean="0"/>
              <a:t>The majority of people affected Ukrainians</a:t>
            </a:r>
          </a:p>
          <a:p>
            <a:endParaRPr lang="en-CA" sz="3800" b="1" dirty="0"/>
          </a:p>
          <a:p>
            <a:endParaRPr lang="en-CA" sz="3800" b="1" dirty="0" smtClean="0"/>
          </a:p>
          <a:p>
            <a:r>
              <a:rPr lang="en-CA" sz="3800" b="1" dirty="0" smtClean="0"/>
              <a:t>Others included Germans, Poles, Italians, Bulgarians, Croatians, Serbians, Hungarians, Russians, Jews, Slovaks, Czechs, Armenians, </a:t>
            </a:r>
            <a:r>
              <a:rPr lang="en-CA" sz="3800" b="1" dirty="0" err="1" smtClean="0"/>
              <a:t>Alevi</a:t>
            </a:r>
            <a:r>
              <a:rPr lang="en-CA" sz="3800" b="1" dirty="0" smtClean="0"/>
              <a:t> Kurds, Turks, and Romanians.</a:t>
            </a:r>
            <a:endParaRPr lang="en-CA" sz="3800" b="1" dirty="0"/>
          </a:p>
        </p:txBody>
      </p:sp>
    </p:spTree>
    <p:extLst>
      <p:ext uri="{BB962C8B-B14F-4D97-AF65-F5344CB8AC3E}">
        <p14:creationId xmlns:p14="http://schemas.microsoft.com/office/powerpoint/2010/main" val="467401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06"/>
            <a:ext cx="12192000" cy="1535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000" b="1" u="sng" dirty="0" smtClean="0">
                <a:solidFill>
                  <a:srgbClr val="FFFF00"/>
                </a:solidFill>
              </a:rPr>
              <a:t>Why?</a:t>
            </a:r>
            <a:endParaRPr lang="en-CA" sz="60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028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3800" b="1" dirty="0"/>
          </a:p>
          <a:p>
            <a:r>
              <a:rPr lang="en-CA" sz="3800" b="1" dirty="0" smtClean="0"/>
              <a:t>Wartime anxiety, intolerance, and </a:t>
            </a:r>
            <a:r>
              <a:rPr lang="en-CA" sz="3800" b="1" u="sng" dirty="0" smtClean="0"/>
              <a:t>xenophobia</a:t>
            </a:r>
          </a:p>
          <a:p>
            <a:pPr lvl="1"/>
            <a:endParaRPr lang="en-CA" sz="3800" b="1" u="sng" dirty="0"/>
          </a:p>
          <a:p>
            <a:pPr lvl="1"/>
            <a:r>
              <a:rPr lang="en-CA" sz="3800" b="1" u="sng" dirty="0" smtClean="0">
                <a:solidFill>
                  <a:srgbClr val="7030A0"/>
                </a:solidFill>
              </a:rPr>
              <a:t>Xenophobia</a:t>
            </a:r>
            <a:r>
              <a:rPr lang="en-CA" sz="3800" b="1" dirty="0" smtClean="0"/>
              <a:t> is a fear or hatred of strangers or foreigners</a:t>
            </a:r>
            <a:endParaRPr lang="en-CA" sz="3800" b="1" dirty="0"/>
          </a:p>
        </p:txBody>
      </p:sp>
    </p:spTree>
    <p:extLst>
      <p:ext uri="{BB962C8B-B14F-4D97-AF65-F5344CB8AC3E}">
        <p14:creationId xmlns:p14="http://schemas.microsoft.com/office/powerpoint/2010/main" val="1142618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06"/>
            <a:ext cx="12192000" cy="18366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000" b="1" u="sng" dirty="0" smtClean="0">
                <a:solidFill>
                  <a:srgbClr val="FFFF00"/>
                </a:solidFill>
              </a:rPr>
              <a:t>Where?</a:t>
            </a:r>
            <a:endParaRPr lang="en-CA" sz="60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2167"/>
          </a:xfrm>
        </p:spPr>
        <p:txBody>
          <a:bodyPr>
            <a:normAutofit lnSpcReduction="10000"/>
          </a:bodyPr>
          <a:lstStyle/>
          <a:p>
            <a:r>
              <a:rPr lang="en-CA" sz="3500" b="1" dirty="0" smtClean="0"/>
              <a:t>24 camps spread across Canada. </a:t>
            </a:r>
          </a:p>
          <a:p>
            <a:endParaRPr lang="en-CA" sz="3500" b="1" dirty="0"/>
          </a:p>
          <a:p>
            <a:r>
              <a:rPr lang="en-CA" sz="3500" b="1" dirty="0" smtClean="0"/>
              <a:t>In BC camps were located:</a:t>
            </a:r>
          </a:p>
          <a:p>
            <a:pPr lvl="1"/>
            <a:r>
              <a:rPr lang="en-CA" sz="3500" b="1" dirty="0" smtClean="0">
                <a:solidFill>
                  <a:srgbClr val="7030A0"/>
                </a:solidFill>
              </a:rPr>
              <a:t>Vernon</a:t>
            </a:r>
          </a:p>
          <a:p>
            <a:pPr lvl="1"/>
            <a:r>
              <a:rPr lang="en-CA" sz="3500" b="1" dirty="0" smtClean="0"/>
              <a:t>Nanaimo</a:t>
            </a:r>
          </a:p>
          <a:p>
            <a:pPr lvl="1"/>
            <a:r>
              <a:rPr lang="en-CA" sz="3500" b="1" dirty="0" err="1" smtClean="0"/>
              <a:t>Monashee</a:t>
            </a:r>
            <a:r>
              <a:rPr lang="en-CA" sz="3500" b="1" dirty="0" smtClean="0"/>
              <a:t>-Mara Lake</a:t>
            </a:r>
          </a:p>
          <a:p>
            <a:pPr lvl="1"/>
            <a:r>
              <a:rPr lang="en-CA" sz="3500" b="1" dirty="0" err="1" smtClean="0"/>
              <a:t>Fernie</a:t>
            </a:r>
            <a:r>
              <a:rPr lang="en-CA" sz="3500" b="1" dirty="0" smtClean="0"/>
              <a:t>-Morrissey</a:t>
            </a:r>
          </a:p>
          <a:p>
            <a:pPr lvl="1"/>
            <a:r>
              <a:rPr lang="en-CA" sz="3500" b="1" dirty="0" smtClean="0"/>
              <a:t>Edgewood</a:t>
            </a:r>
          </a:p>
          <a:p>
            <a:pPr lvl="1"/>
            <a:r>
              <a:rPr lang="en-CA" sz="3500" b="1" dirty="0" err="1" smtClean="0"/>
              <a:t>Revelstoke</a:t>
            </a:r>
            <a:r>
              <a:rPr lang="en-CA" sz="3500" b="1" dirty="0" smtClean="0"/>
              <a:t>-Field-Otter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4699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0" y="0"/>
            <a:ext cx="9076195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000" b="1" dirty="0" smtClean="0"/>
              <a:t>Map of Canadian Internment Camps</a:t>
            </a:r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992476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5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Sign</a:t>
            </a:r>
            <a:r>
              <a:rPr lang="en-CA" b="1" dirty="0" smtClean="0"/>
              <a:t>ificance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r>
              <a:rPr lang="en-CA" sz="3600" dirty="0" smtClean="0"/>
              <a:t>Example of legally sanctioned injustice</a:t>
            </a:r>
          </a:p>
          <a:p>
            <a:pPr lvl="1"/>
            <a:r>
              <a:rPr lang="en-CA" sz="3600" dirty="0" smtClean="0"/>
              <a:t>Civil rights of </a:t>
            </a:r>
            <a:r>
              <a:rPr lang="en-CA" sz="3600" dirty="0" smtClean="0">
                <a:solidFill>
                  <a:srgbClr val="FF0000"/>
                </a:solidFill>
              </a:rPr>
              <a:t>targeted Canadians </a:t>
            </a:r>
            <a:r>
              <a:rPr lang="en-CA" sz="3600" dirty="0" smtClean="0"/>
              <a:t>denied without just cause, and entire communities subjected to </a:t>
            </a:r>
            <a:r>
              <a:rPr lang="en-CA" sz="3600" dirty="0" smtClean="0">
                <a:solidFill>
                  <a:srgbClr val="7030A0"/>
                </a:solidFill>
              </a:rPr>
              <a:t>indignity, abuse, and untold suffering</a:t>
            </a:r>
          </a:p>
          <a:p>
            <a:r>
              <a:rPr lang="en-CA" sz="3600" dirty="0" smtClean="0"/>
              <a:t>War Measures Act implement first during WWI provided the legal justification for the internment and was used later as the basis for interning Japanese Canadians during WWII</a:t>
            </a:r>
          </a:p>
          <a:p>
            <a:r>
              <a:rPr lang="en-CA" sz="3600" dirty="0" smtClean="0"/>
              <a:t>Exposed many of the </a:t>
            </a:r>
            <a:r>
              <a:rPr lang="en-CA" sz="3600" dirty="0" smtClean="0">
                <a:solidFill>
                  <a:srgbClr val="FF0000"/>
                </a:solidFill>
              </a:rPr>
              <a:t>anti-immigrant</a:t>
            </a:r>
            <a:r>
              <a:rPr lang="en-CA" sz="3600" dirty="0" smtClean="0"/>
              <a:t> feelings of the general population of the day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94733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676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Internment in Canada</vt:lpstr>
      <vt:lpstr>The Background</vt:lpstr>
      <vt:lpstr>What?</vt:lpstr>
      <vt:lpstr>When?</vt:lpstr>
      <vt:lpstr>Who?</vt:lpstr>
      <vt:lpstr>Why?</vt:lpstr>
      <vt:lpstr>Where?</vt:lpstr>
      <vt:lpstr>Map of Canadian Internment Camps</vt:lpstr>
      <vt:lpstr>Significance</vt:lpstr>
      <vt:lpstr>Consequence</vt:lpstr>
      <vt:lpstr>Web of Effects</vt:lpstr>
      <vt:lpstr>Assess the Impact </vt:lpstr>
      <vt:lpstr>PowerPoint Presentation</vt:lpstr>
      <vt:lpstr>Impact Assessment Report</vt:lpstr>
      <vt:lpstr>Wrap it up in your own 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Internment in Canada</dc:title>
  <dc:creator>teacher</dc:creator>
  <cp:lastModifiedBy>teacher</cp:lastModifiedBy>
  <cp:revision>19</cp:revision>
  <dcterms:created xsi:type="dcterms:W3CDTF">2015-02-04T21:17:40Z</dcterms:created>
  <dcterms:modified xsi:type="dcterms:W3CDTF">2015-03-02T20:50:32Z</dcterms:modified>
</cp:coreProperties>
</file>