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8" r:id="rId2"/>
    <p:sldMasterId id="2147483876" r:id="rId3"/>
    <p:sldMasterId id="2147483894" r:id="rId4"/>
    <p:sldMasterId id="2147483912" r:id="rId5"/>
    <p:sldMasterId id="2147483927" r:id="rId6"/>
    <p:sldMasterId id="2147483944" r:id="rId7"/>
  </p:sldMasterIdLst>
  <p:sldIdLst>
    <p:sldId id="256" r:id="rId8"/>
    <p:sldId id="257" r:id="rId9"/>
    <p:sldId id="287" r:id="rId10"/>
    <p:sldId id="258" r:id="rId11"/>
    <p:sldId id="288" r:id="rId12"/>
    <p:sldId id="259" r:id="rId13"/>
    <p:sldId id="260" r:id="rId14"/>
    <p:sldId id="261" r:id="rId15"/>
    <p:sldId id="262" r:id="rId16"/>
    <p:sldId id="280" r:id="rId17"/>
    <p:sldId id="281" r:id="rId18"/>
    <p:sldId id="282" r:id="rId19"/>
    <p:sldId id="283" r:id="rId20"/>
    <p:sldId id="284" r:id="rId21"/>
    <p:sldId id="263" r:id="rId22"/>
    <p:sldId id="264" r:id="rId23"/>
    <p:sldId id="265" r:id="rId24"/>
    <p:sldId id="266" r:id="rId25"/>
    <p:sldId id="285" r:id="rId26"/>
    <p:sldId id="268" r:id="rId27"/>
    <p:sldId id="269" r:id="rId28"/>
    <p:sldId id="270" r:id="rId29"/>
    <p:sldId id="286" r:id="rId30"/>
    <p:sldId id="279"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8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4" d="100"/>
          <a:sy n="64" d="100"/>
        </p:scale>
        <p:origin x="7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26789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61024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617832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466596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942038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978E-8850-41FA-B65F-724C2769B3E2}"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677401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478208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372062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026454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029546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857185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074871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804825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72160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918216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4573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575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088375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24851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428397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823867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707043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676143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77975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9293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754518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07838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978E-8850-41FA-B65F-724C2769B3E2}"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425829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70906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365492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272865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091107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26136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9943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B040BAC-E0FD-4D8E-A373-5892CD2B3BD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2285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85603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049861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01530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42350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127212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CB040BAC-E0FD-4D8E-A373-5892CD2B3BD7}" type="slidenum">
              <a:rPr lang="en-US" smtClean="0"/>
              <a:t>‹#›</a:t>
            </a:fld>
            <a:endParaRPr lang="en-US"/>
          </a:p>
        </p:txBody>
      </p:sp>
    </p:spTree>
    <p:extLst>
      <p:ext uri="{BB962C8B-B14F-4D97-AF65-F5344CB8AC3E}">
        <p14:creationId xmlns:p14="http://schemas.microsoft.com/office/powerpoint/2010/main" val="805860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2435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431208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179856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062591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978E-8850-41FA-B65F-724C2769B3E2}"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112526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231130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579528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781383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515637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908534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038767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983832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17458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814266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160833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58443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978E-8850-41FA-B65F-724C2769B3E2}"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13022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512748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820369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968087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216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94470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095535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978E-8850-41FA-B65F-724C2769B3E2}"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675754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455081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98542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511718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279333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72371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2384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922294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08826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07394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8008469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1438125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088370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342880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13489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412111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161108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62243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337656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978E-8850-41FA-B65F-724C2769B3E2}"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33262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769999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88537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483809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045749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62709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141850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997284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137376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081625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734322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90425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732234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989094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674179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33978E-8850-41FA-B65F-724C2769B3E2}" type="datetimeFigureOut">
              <a:rPr lang="en-US" smtClean="0"/>
              <a:t>3/2/2015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345933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33978E-8850-41FA-B65F-724C2769B3E2}" type="datetimeFigureOut">
              <a:rPr lang="en-US" smtClean="0"/>
              <a:t>3/2/2015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156021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978E-8850-41FA-B65F-724C2769B3E2}" type="datetimeFigureOut">
              <a:rPr lang="en-US" smtClean="0"/>
              <a:t>3/2/2015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102371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547522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209010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3978E-8850-41FA-B65F-724C2769B3E2}" type="datetimeFigureOut">
              <a:rPr lang="en-US" smtClean="0"/>
              <a:t>3/2/2015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430330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53334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55749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1921688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15613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1226004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527601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865706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33978E-8850-41FA-B65F-724C2769B3E2}" type="datetimeFigureOut">
              <a:rPr lang="en-US" smtClean="0"/>
              <a:t>3/2/2015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BAC-E0FD-4D8E-A373-5892CD2B3BD7}" type="slidenum">
              <a:rPr lang="en-US" smtClean="0"/>
              <a:t>‹#›</a:t>
            </a:fld>
            <a:endParaRPr lang="en-US"/>
          </a:p>
        </p:txBody>
      </p:sp>
    </p:spTree>
    <p:extLst>
      <p:ext uri="{BB962C8B-B14F-4D97-AF65-F5344CB8AC3E}">
        <p14:creationId xmlns:p14="http://schemas.microsoft.com/office/powerpoint/2010/main" val="3318273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12.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0.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5.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7.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533978E-8850-41FA-B65F-724C2769B3E2}" type="datetimeFigureOut">
              <a:rPr lang="en-US" smtClean="0"/>
              <a:t>3/2/2015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B040BAC-E0FD-4D8E-A373-5892CD2B3BD7}" type="slidenum">
              <a:rPr lang="en-US" smtClean="0"/>
              <a:t>‹#›</a:t>
            </a:fld>
            <a:endParaRPr lang="en-US"/>
          </a:p>
        </p:txBody>
      </p:sp>
    </p:spTree>
    <p:extLst>
      <p:ext uri="{BB962C8B-B14F-4D97-AF65-F5344CB8AC3E}">
        <p14:creationId xmlns:p14="http://schemas.microsoft.com/office/powerpoint/2010/main" val="1357127130"/>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33978E-8850-41FA-B65F-724C2769B3E2}" type="datetimeFigureOut">
              <a:rPr lang="en-US" smtClean="0"/>
              <a:t>3/2/2015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B040BAC-E0FD-4D8E-A373-5892CD2B3BD7}" type="slidenum">
              <a:rPr lang="en-US" smtClean="0"/>
              <a:t>‹#›</a:t>
            </a:fld>
            <a:endParaRPr lang="en-US"/>
          </a:p>
        </p:txBody>
      </p:sp>
    </p:spTree>
    <p:extLst>
      <p:ext uri="{BB962C8B-B14F-4D97-AF65-F5344CB8AC3E}">
        <p14:creationId xmlns:p14="http://schemas.microsoft.com/office/powerpoint/2010/main" val="3059796350"/>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33978E-8850-41FA-B65F-724C2769B3E2}" type="datetimeFigureOut">
              <a:rPr lang="en-US" smtClean="0"/>
              <a:t>3/2/2015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B040BAC-E0FD-4D8E-A373-5892CD2B3BD7}" type="slidenum">
              <a:rPr lang="en-US" smtClean="0"/>
              <a:t>‹#›</a:t>
            </a:fld>
            <a:endParaRPr lang="en-US"/>
          </a:p>
        </p:txBody>
      </p:sp>
    </p:spTree>
    <p:extLst>
      <p:ext uri="{BB962C8B-B14F-4D97-AF65-F5344CB8AC3E}">
        <p14:creationId xmlns:p14="http://schemas.microsoft.com/office/powerpoint/2010/main" val="2854372206"/>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33978E-8850-41FA-B65F-724C2769B3E2}" type="datetimeFigureOut">
              <a:rPr lang="en-US" smtClean="0"/>
              <a:t>3/2/2015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040BAC-E0FD-4D8E-A373-5892CD2B3BD7}" type="slidenum">
              <a:rPr lang="en-US" smtClean="0"/>
              <a:t>‹#›</a:t>
            </a:fld>
            <a:endParaRPr lang="en-US"/>
          </a:p>
        </p:txBody>
      </p:sp>
    </p:spTree>
    <p:extLst>
      <p:ext uri="{BB962C8B-B14F-4D97-AF65-F5344CB8AC3E}">
        <p14:creationId xmlns:p14="http://schemas.microsoft.com/office/powerpoint/2010/main" val="200036517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533978E-8850-41FA-B65F-724C2769B3E2}" type="datetimeFigureOut">
              <a:rPr lang="en-US" smtClean="0"/>
              <a:t>3/2/2015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B040BAC-E0FD-4D8E-A373-5892CD2B3BD7}" type="slidenum">
              <a:rPr lang="en-US" smtClean="0"/>
              <a:t>‹#›</a:t>
            </a:fld>
            <a:endParaRPr lang="en-US"/>
          </a:p>
        </p:txBody>
      </p:sp>
    </p:spTree>
    <p:extLst>
      <p:ext uri="{BB962C8B-B14F-4D97-AF65-F5344CB8AC3E}">
        <p14:creationId xmlns:p14="http://schemas.microsoft.com/office/powerpoint/2010/main" val="4009148445"/>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33978E-8850-41FA-B65F-724C2769B3E2}" type="datetimeFigureOut">
              <a:rPr lang="en-US" smtClean="0"/>
              <a:t>3/2/2015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040BAC-E0FD-4D8E-A373-5892CD2B3BD7}" type="slidenum">
              <a:rPr lang="en-US" smtClean="0"/>
              <a:t>‹#›</a:t>
            </a:fld>
            <a:endParaRPr lang="en-US"/>
          </a:p>
        </p:txBody>
      </p:sp>
    </p:spTree>
    <p:extLst>
      <p:ext uri="{BB962C8B-B14F-4D97-AF65-F5344CB8AC3E}">
        <p14:creationId xmlns:p14="http://schemas.microsoft.com/office/powerpoint/2010/main" val="39890504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533978E-8850-41FA-B65F-724C2769B3E2}" type="datetimeFigureOut">
              <a:rPr lang="en-US" smtClean="0"/>
              <a:t>3/2/2015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B040BAC-E0FD-4D8E-A373-5892CD2B3BD7}" type="slidenum">
              <a:rPr lang="en-US" smtClean="0"/>
              <a:t>‹#›</a:t>
            </a:fld>
            <a:endParaRPr lang="en-US"/>
          </a:p>
        </p:txBody>
      </p:sp>
    </p:spTree>
    <p:extLst>
      <p:ext uri="{BB962C8B-B14F-4D97-AF65-F5344CB8AC3E}">
        <p14:creationId xmlns:p14="http://schemas.microsoft.com/office/powerpoint/2010/main" val="2077460782"/>
      </p:ext>
    </p:extLst>
  </p:cSld>
  <p:clrMap bg1="dk1" tx1="lt1" bg2="dk2" tx2="lt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entheos_fog/8470584056/" TargetMode="Externa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82116"/>
            <a:ext cx="9440034" cy="1828801"/>
          </a:xfrm>
        </p:spPr>
        <p:txBody>
          <a:bodyPr/>
          <a:lstStyle/>
          <a:p>
            <a:r>
              <a:rPr lang="en-US" dirty="0" smtClean="0"/>
              <a:t>Historical Thinking</a:t>
            </a:r>
            <a:endParaRPr lang="en-US" dirty="0"/>
          </a:p>
        </p:txBody>
      </p:sp>
      <p:sp>
        <p:nvSpPr>
          <p:cNvPr id="3" name="Subtitle 2"/>
          <p:cNvSpPr>
            <a:spLocks noGrp="1"/>
          </p:cNvSpPr>
          <p:nvPr>
            <p:ph type="subTitle" idx="1"/>
          </p:nvPr>
        </p:nvSpPr>
        <p:spPr>
          <a:xfrm>
            <a:off x="1151237" y="2110917"/>
            <a:ext cx="9440034" cy="1049867"/>
          </a:xfrm>
        </p:spPr>
        <p:txBody>
          <a:bodyPr/>
          <a:lstStyle/>
          <a:p>
            <a:r>
              <a:rPr lang="en-US" dirty="0" smtClean="0"/>
              <a:t>Framing the Discussions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2830" y="2743206"/>
            <a:ext cx="4762500" cy="3810000"/>
          </a:xfrm>
          <a:prstGeom prst="rect">
            <a:avLst/>
          </a:prstGeom>
        </p:spPr>
      </p:pic>
    </p:spTree>
    <p:extLst>
      <p:ext uri="{BB962C8B-B14F-4D97-AF65-F5344CB8AC3E}">
        <p14:creationId xmlns:p14="http://schemas.microsoft.com/office/powerpoint/2010/main" val="15033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667" y="1606560"/>
            <a:ext cx="10353762" cy="970450"/>
          </a:xfrm>
        </p:spPr>
        <p:txBody>
          <a:bodyPr/>
          <a:lstStyle/>
          <a:p>
            <a:pPr algn="ctr"/>
            <a:r>
              <a:rPr lang="en-CA" dirty="0" smtClean="0"/>
              <a:t>What is Significant?</a:t>
            </a:r>
            <a:endParaRPr lang="en-CA" dirty="0"/>
          </a:p>
        </p:txBody>
      </p:sp>
      <p:sp>
        <p:nvSpPr>
          <p:cNvPr id="3" name="Content Placeholder 2"/>
          <p:cNvSpPr>
            <a:spLocks noGrp="1"/>
          </p:cNvSpPr>
          <p:nvPr>
            <p:ph idx="1"/>
          </p:nvPr>
        </p:nvSpPr>
        <p:spPr>
          <a:xfrm>
            <a:off x="743107" y="2799249"/>
            <a:ext cx="10353762" cy="4058751"/>
          </a:xfrm>
        </p:spPr>
        <p:txBody>
          <a:bodyPr/>
          <a:lstStyle/>
          <a:p>
            <a:r>
              <a:rPr lang="en-CA" dirty="0" smtClean="0"/>
              <a:t> </a:t>
            </a:r>
            <a:r>
              <a:rPr lang="en-CA" b="1" dirty="0" smtClean="0"/>
              <a:t>From the list on your table pick the 3 events that you think are the most significant.</a:t>
            </a:r>
          </a:p>
          <a:p>
            <a:pPr lvl="1"/>
            <a:r>
              <a:rPr lang="en-CA" b="1" dirty="0" smtClean="0"/>
              <a:t>Write down the reasons you selected these events</a:t>
            </a:r>
          </a:p>
          <a:p>
            <a:endParaRPr lang="en-CA" b="1" dirty="0"/>
          </a:p>
          <a:p>
            <a:r>
              <a:rPr lang="en-CA" b="1" dirty="0" smtClean="0"/>
              <a:t>As a group come to a consensus  on the 3 most significant events.</a:t>
            </a:r>
          </a:p>
          <a:p>
            <a:pPr lvl="1"/>
            <a:r>
              <a:rPr lang="en-CA" b="1" dirty="0"/>
              <a:t>E</a:t>
            </a:r>
            <a:r>
              <a:rPr lang="en-CA" b="1" dirty="0" smtClean="0"/>
              <a:t>xplain your reasoning</a:t>
            </a:r>
          </a:p>
          <a:p>
            <a:pPr lvl="1"/>
            <a:r>
              <a:rPr lang="en-CA" b="1" dirty="0" smtClean="0"/>
              <a:t>Pick a speaker from the group</a:t>
            </a:r>
          </a:p>
          <a:p>
            <a:endParaRPr lang="en-CA" b="1" dirty="0"/>
          </a:p>
          <a:p>
            <a:r>
              <a:rPr lang="en-CA" b="1" dirty="0" smtClean="0"/>
              <a:t>The class will debate what events were the most significant.</a:t>
            </a:r>
          </a:p>
          <a:p>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107" y="211645"/>
            <a:ext cx="2143125" cy="2143125"/>
          </a:xfrm>
          <a:prstGeom prst="rect">
            <a:avLst/>
          </a:prstGeom>
        </p:spPr>
      </p:pic>
    </p:spTree>
    <p:extLst>
      <p:ext uri="{BB962C8B-B14F-4D97-AF65-F5344CB8AC3E}">
        <p14:creationId xmlns:p14="http://schemas.microsoft.com/office/powerpoint/2010/main" val="2851910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b="1" dirty="0" smtClean="0"/>
              <a:t>Information is not the same as evidence. To be evidence the information must be used to make an argument.</a:t>
            </a:r>
          </a:p>
          <a:p>
            <a:r>
              <a:rPr lang="en-CA" b="1" dirty="0" smtClean="0"/>
              <a:t>There is primary evidence</a:t>
            </a:r>
          </a:p>
          <a:p>
            <a:pPr lvl="1"/>
            <a:r>
              <a:rPr lang="en-CA" b="1" dirty="0" smtClean="0"/>
              <a:t>Original or first hand in terms of time and access to the event.</a:t>
            </a:r>
          </a:p>
          <a:p>
            <a:pPr lvl="2"/>
            <a:r>
              <a:rPr lang="en-CA" b="1" dirty="0" smtClean="0"/>
              <a:t>Natural records like fossils or tree rings</a:t>
            </a:r>
          </a:p>
          <a:p>
            <a:pPr lvl="2"/>
            <a:r>
              <a:rPr lang="en-CA" b="1" dirty="0" smtClean="0"/>
              <a:t>Constructed records like diaries or newspapers.</a:t>
            </a:r>
          </a:p>
          <a:p>
            <a:r>
              <a:rPr lang="en-CA" b="1" dirty="0" smtClean="0"/>
              <a:t>And there is secondary evidence</a:t>
            </a:r>
          </a:p>
          <a:p>
            <a:pPr lvl="1"/>
            <a:r>
              <a:rPr lang="en-CA" b="1" dirty="0" smtClean="0"/>
              <a:t>Constructed from other sources of information.</a:t>
            </a:r>
          </a:p>
          <a:p>
            <a:pPr lvl="2"/>
            <a:r>
              <a:rPr lang="en-CA" b="1" dirty="0" smtClean="0"/>
              <a:t>Prepared accounts like text books or films</a:t>
            </a:r>
          </a:p>
          <a:p>
            <a:pPr lvl="2"/>
            <a:r>
              <a:rPr lang="en-CA" b="1" dirty="0" smtClean="0"/>
              <a:t>Created accounts like replicas or reconstructions in a museum</a:t>
            </a:r>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963" y="392451"/>
            <a:ext cx="3781425" cy="12096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648" y="3638020"/>
            <a:ext cx="1981200" cy="2314575"/>
          </a:xfrm>
          <a:prstGeom prst="rect">
            <a:avLst/>
          </a:prstGeom>
        </p:spPr>
      </p:pic>
    </p:spTree>
    <p:extLst>
      <p:ext uri="{BB962C8B-B14F-4D97-AF65-F5344CB8AC3E}">
        <p14:creationId xmlns:p14="http://schemas.microsoft.com/office/powerpoint/2010/main" val="452691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CA" b="1" dirty="0" smtClean="0"/>
              <a:t>Primary sources connect us to the past</a:t>
            </a:r>
          </a:p>
          <a:p>
            <a:r>
              <a:rPr lang="en-CA" b="1" dirty="0" smtClean="0"/>
              <a:t>Secondary sources are dependant on</a:t>
            </a:r>
            <a:br>
              <a:rPr lang="en-CA" b="1" dirty="0" smtClean="0"/>
            </a:br>
            <a:r>
              <a:rPr lang="en-CA" b="1" dirty="0" smtClean="0"/>
              <a:t> primary sources</a:t>
            </a:r>
          </a:p>
          <a:p>
            <a:r>
              <a:rPr lang="en-CA" b="1" dirty="0" smtClean="0"/>
              <a:t>Some secondary sources utilize other secondary sources</a:t>
            </a:r>
            <a:br>
              <a:rPr lang="en-CA" b="1" dirty="0" smtClean="0"/>
            </a:br>
            <a:r>
              <a:rPr lang="en-CA" b="1" dirty="0" smtClean="0"/>
              <a:t>which removes them even further from the historical </a:t>
            </a:r>
            <a:br>
              <a:rPr lang="en-CA" b="1" dirty="0" smtClean="0"/>
            </a:br>
            <a:r>
              <a:rPr lang="en-CA" b="1" dirty="0" smtClean="0"/>
              <a:t>event</a:t>
            </a:r>
          </a:p>
          <a:p>
            <a:r>
              <a:rPr lang="en-CA" b="1" dirty="0" smtClean="0"/>
              <a:t>Evidence can be drawn from accounts</a:t>
            </a:r>
          </a:p>
          <a:p>
            <a:pPr lvl="1"/>
            <a:r>
              <a:rPr lang="en-CA" b="1" dirty="0" smtClean="0"/>
              <a:t>Deliberate telling of the event or period</a:t>
            </a:r>
          </a:p>
          <a:p>
            <a:pPr lvl="2"/>
            <a:r>
              <a:rPr lang="en-CA" b="1" dirty="0" smtClean="0"/>
              <a:t>Eyewitness reports (primary) and textbooks (secondary)</a:t>
            </a:r>
            <a:endParaRPr lang="en-CA" b="1" dirty="0"/>
          </a:p>
          <a:p>
            <a:r>
              <a:rPr lang="en-CA" b="1" dirty="0" smtClean="0"/>
              <a:t>Evidence can be drawn from historical traces</a:t>
            </a:r>
          </a:p>
          <a:p>
            <a:pPr lvl="1"/>
            <a:r>
              <a:rPr lang="en-CA" b="1" dirty="0" smtClean="0"/>
              <a:t>Remnants of the past</a:t>
            </a:r>
          </a:p>
          <a:p>
            <a:pPr lvl="2"/>
            <a:r>
              <a:rPr lang="en-CA" b="1" dirty="0" smtClean="0"/>
              <a:t>Ticket stubs (primary) and staged photographs (secondary)</a:t>
            </a:r>
          </a:p>
          <a:p>
            <a:pPr marL="810000" lvl="2" indent="0">
              <a:buNone/>
            </a:pPr>
            <a:endParaRPr lang="en-C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952" y="408051"/>
            <a:ext cx="4888991" cy="2615565"/>
          </a:xfrm>
          <a:prstGeom prst="rect">
            <a:avLst/>
          </a:prstGeom>
        </p:spPr>
      </p:pic>
    </p:spTree>
    <p:extLst>
      <p:ext uri="{BB962C8B-B14F-4D97-AF65-F5344CB8AC3E}">
        <p14:creationId xmlns:p14="http://schemas.microsoft.com/office/powerpoint/2010/main" val="1398053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CA" dirty="0" smtClean="0"/>
          </a:p>
          <a:p>
            <a:r>
              <a:rPr lang="en-CA" b="1" dirty="0" smtClean="0"/>
              <a:t>Primary Accounts</a:t>
            </a:r>
          </a:p>
          <a:p>
            <a:pPr lvl="1"/>
            <a:r>
              <a:rPr lang="en-CA" b="1" dirty="0" smtClean="0"/>
              <a:t>Has the author provided a full and faithful report?</a:t>
            </a:r>
          </a:p>
          <a:p>
            <a:pPr lvl="1"/>
            <a:r>
              <a:rPr lang="en-CA" b="1" dirty="0" smtClean="0"/>
              <a:t>Was the author present for the event?</a:t>
            </a:r>
          </a:p>
          <a:p>
            <a:pPr lvl="1"/>
            <a:r>
              <a:rPr lang="en-CA" b="1" dirty="0" smtClean="0"/>
              <a:t>How might the author be influenced (context)?</a:t>
            </a:r>
          </a:p>
          <a:p>
            <a:pPr marL="450000" lvl="1" indent="0">
              <a:buNone/>
            </a:pPr>
            <a:endParaRPr lang="en-CA" b="1" dirty="0" smtClean="0"/>
          </a:p>
          <a:p>
            <a:r>
              <a:rPr lang="en-CA" b="1" dirty="0" smtClean="0"/>
              <a:t>Primary Traces</a:t>
            </a:r>
          </a:p>
          <a:p>
            <a:pPr lvl="1"/>
            <a:r>
              <a:rPr lang="en-CA" b="1" dirty="0" smtClean="0"/>
              <a:t>Is the item actually what it purports to be?</a:t>
            </a:r>
          </a:p>
          <a:p>
            <a:pPr lvl="1"/>
            <a:r>
              <a:rPr lang="en-CA" b="1" dirty="0" smtClean="0"/>
              <a:t>Is it genuine?</a:t>
            </a:r>
          </a:p>
          <a:p>
            <a:pPr marL="450000" lvl="1" indent="0">
              <a:buNone/>
            </a:pPr>
            <a:endParaRPr lang="en-CA" dirty="0" smtClean="0"/>
          </a:p>
          <a:p>
            <a:pPr marL="36900" indent="0">
              <a:buNone/>
            </a:pPr>
            <a:endParaRPr lang="en-CA"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638" y="304250"/>
            <a:ext cx="2886075" cy="1581150"/>
          </a:xfrm>
          <a:prstGeom prst="rect">
            <a:avLst/>
          </a:prstGeom>
        </p:spPr>
      </p:pic>
    </p:spTree>
    <p:extLst>
      <p:ext uri="{BB962C8B-B14F-4D97-AF65-F5344CB8AC3E}">
        <p14:creationId xmlns:p14="http://schemas.microsoft.com/office/powerpoint/2010/main" val="3785557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732449"/>
            <a:ext cx="10353762" cy="4668351"/>
          </a:xfrm>
        </p:spPr>
        <p:txBody>
          <a:bodyPr>
            <a:normAutofit/>
          </a:bodyPr>
          <a:lstStyle/>
          <a:p>
            <a:endParaRPr lang="en-CA" dirty="0" smtClean="0"/>
          </a:p>
          <a:p>
            <a:r>
              <a:rPr lang="en-CA" b="1" dirty="0" smtClean="0"/>
              <a:t>Secondary Accounts</a:t>
            </a:r>
          </a:p>
          <a:p>
            <a:pPr lvl="1"/>
            <a:r>
              <a:rPr lang="en-CA" b="1" dirty="0" smtClean="0"/>
              <a:t>Are the conclusions justifiable?</a:t>
            </a:r>
          </a:p>
          <a:p>
            <a:pPr lvl="1"/>
            <a:r>
              <a:rPr lang="en-CA" b="1" dirty="0" smtClean="0"/>
              <a:t>Are the sources used reliable?</a:t>
            </a:r>
          </a:p>
          <a:p>
            <a:pPr lvl="1"/>
            <a:r>
              <a:rPr lang="en-CA" b="1" dirty="0" smtClean="0"/>
              <a:t>Are relevant facts offered?</a:t>
            </a:r>
          </a:p>
          <a:p>
            <a:pPr lvl="1"/>
            <a:r>
              <a:rPr lang="en-CA" b="1" dirty="0" smtClean="0"/>
              <a:t>Is there adequate evidence?</a:t>
            </a:r>
          </a:p>
          <a:p>
            <a:pPr lvl="1"/>
            <a:r>
              <a:rPr lang="en-CA" b="1" dirty="0" smtClean="0"/>
              <a:t>Is there other information that might support a different conclusion?</a:t>
            </a:r>
          </a:p>
          <a:p>
            <a:r>
              <a:rPr lang="en-CA" b="1" dirty="0" smtClean="0"/>
              <a:t>Secondary Traces</a:t>
            </a:r>
          </a:p>
          <a:p>
            <a:pPr lvl="1"/>
            <a:r>
              <a:rPr lang="en-CA" b="1" dirty="0" smtClean="0"/>
              <a:t>Does it faithfully recreate the original document or object?</a:t>
            </a:r>
          </a:p>
          <a:p>
            <a:pPr lvl="1"/>
            <a:r>
              <a:rPr lang="en-CA" b="1" dirty="0" smtClean="0"/>
              <a:t>Are the choices made plausible given the available historical record?</a:t>
            </a:r>
          </a:p>
          <a:p>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638" y="304250"/>
            <a:ext cx="2886075" cy="1581150"/>
          </a:xfrm>
          <a:prstGeom prst="rect">
            <a:avLst/>
          </a:prstGeom>
        </p:spPr>
      </p:pic>
    </p:spTree>
    <p:extLst>
      <p:ext uri="{BB962C8B-B14F-4D97-AF65-F5344CB8AC3E}">
        <p14:creationId xmlns:p14="http://schemas.microsoft.com/office/powerpoint/2010/main" val="377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Cause and </a:t>
            </a:r>
            <a:r>
              <a:rPr lang="en-CA" dirty="0"/>
              <a:t>Consequence</a:t>
            </a:r>
            <a:br>
              <a:rPr lang="en-CA" dirty="0"/>
            </a:br>
            <a:endParaRPr lang="en-CA" dirty="0"/>
          </a:p>
        </p:txBody>
      </p:sp>
      <p:sp>
        <p:nvSpPr>
          <p:cNvPr id="3" name="Content Placeholder 2"/>
          <p:cNvSpPr>
            <a:spLocks noGrp="1"/>
          </p:cNvSpPr>
          <p:nvPr>
            <p:ph idx="1"/>
          </p:nvPr>
        </p:nvSpPr>
        <p:spPr>
          <a:xfrm>
            <a:off x="818712" y="2222287"/>
            <a:ext cx="10554574" cy="4635713"/>
          </a:xfrm>
        </p:spPr>
        <p:txBody>
          <a:bodyPr/>
          <a:lstStyle/>
          <a:p>
            <a:r>
              <a:rPr lang="en-CA" b="1" dirty="0" smtClean="0"/>
              <a:t>Events very rarely have single or even only a few causes. Some causes may be more significant than others but that does not mean we should discount the other causes.</a:t>
            </a:r>
          </a:p>
          <a:p>
            <a:pPr lvl="1"/>
            <a:r>
              <a:rPr lang="en-CA" b="1" dirty="0" smtClean="0"/>
              <a:t>It is also important to remember recorded history may miss the stories of some groups which may contribute to historical change. Can you think of some of these under recognized groups?</a:t>
            </a:r>
          </a:p>
          <a:p>
            <a:r>
              <a:rPr lang="en-CA" b="1" dirty="0" smtClean="0"/>
              <a:t>Just because something happens before the event does not mean it causes the event.</a:t>
            </a:r>
          </a:p>
          <a:p>
            <a:pPr lvl="1"/>
            <a:r>
              <a:rPr lang="en-CA" b="1" dirty="0" smtClean="0"/>
              <a:t>Murder rates in California go up when ice cream sales go up. Eating ice cream therefore causes murder?</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015" y="316230"/>
            <a:ext cx="3301153" cy="2122170"/>
          </a:xfrm>
          <a:prstGeom prst="rect">
            <a:avLst/>
          </a:prstGeom>
        </p:spPr>
      </p:pic>
    </p:spTree>
    <p:extLst>
      <p:ext uri="{BB962C8B-B14F-4D97-AF65-F5344CB8AC3E}">
        <p14:creationId xmlns:p14="http://schemas.microsoft.com/office/powerpoint/2010/main" val="1289861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094825"/>
            <a:ext cx="10353762" cy="4696376"/>
          </a:xfrm>
        </p:spPr>
        <p:txBody>
          <a:bodyPr>
            <a:normAutofit fontScale="92500"/>
          </a:bodyPr>
          <a:lstStyle/>
          <a:p>
            <a:r>
              <a:rPr lang="en-CA" b="1" dirty="0"/>
              <a:t>I</a:t>
            </a:r>
            <a:r>
              <a:rPr lang="en-CA" b="1" dirty="0" smtClean="0"/>
              <a:t>dentifying </a:t>
            </a:r>
            <a:r>
              <a:rPr lang="en-CA" b="1" dirty="0"/>
              <a:t>the </a:t>
            </a:r>
            <a:r>
              <a:rPr lang="en-CA" b="1" dirty="0" smtClean="0"/>
              <a:t>immediate (direct) </a:t>
            </a:r>
            <a:r>
              <a:rPr lang="en-CA" b="1" dirty="0"/>
              <a:t>cause is </a:t>
            </a:r>
            <a:r>
              <a:rPr lang="en-CA" b="1" dirty="0" smtClean="0"/>
              <a:t>important. </a:t>
            </a:r>
          </a:p>
          <a:p>
            <a:pPr lvl="1"/>
            <a:r>
              <a:rPr lang="en-CA" b="1" dirty="0" smtClean="0"/>
              <a:t>when </a:t>
            </a:r>
            <a:r>
              <a:rPr lang="en-CA" b="1" dirty="0"/>
              <a:t>scoring a goal in hockey, it is important to look the pass that </a:t>
            </a:r>
            <a:br>
              <a:rPr lang="en-CA" b="1" dirty="0"/>
            </a:br>
            <a:r>
              <a:rPr lang="en-CA" b="1" dirty="0" smtClean="0"/>
              <a:t>precedes </a:t>
            </a:r>
            <a:r>
              <a:rPr lang="en-CA" b="1" dirty="0"/>
              <a:t>the shot on </a:t>
            </a:r>
            <a:r>
              <a:rPr lang="en-CA" b="1" dirty="0" smtClean="0"/>
              <a:t>goal </a:t>
            </a:r>
            <a:r>
              <a:rPr lang="en-CA" b="1" dirty="0"/>
              <a:t>it is equally important to think about the </a:t>
            </a:r>
            <a:r>
              <a:rPr lang="en-CA" b="1" dirty="0" smtClean="0"/>
              <a:t/>
            </a:r>
            <a:br>
              <a:rPr lang="en-CA" b="1" dirty="0" smtClean="0"/>
            </a:br>
            <a:r>
              <a:rPr lang="en-CA" b="1" dirty="0" smtClean="0"/>
              <a:t>underlying </a:t>
            </a:r>
            <a:r>
              <a:rPr lang="en-CA" b="1" dirty="0"/>
              <a:t>causes that are more long term (the hours of practice that </a:t>
            </a:r>
            <a:r>
              <a:rPr lang="en-CA" b="1" dirty="0" smtClean="0"/>
              <a:t/>
            </a:r>
            <a:br>
              <a:rPr lang="en-CA" b="1" dirty="0" smtClean="0"/>
            </a:br>
            <a:r>
              <a:rPr lang="en-CA" b="1" dirty="0" smtClean="0"/>
              <a:t>came </a:t>
            </a:r>
            <a:r>
              <a:rPr lang="en-CA" b="1" dirty="0"/>
              <a:t>before the game</a:t>
            </a:r>
            <a:r>
              <a:rPr lang="en-CA" b="1" dirty="0" smtClean="0"/>
              <a:t>).</a:t>
            </a:r>
          </a:p>
          <a:p>
            <a:r>
              <a:rPr lang="en-CA" b="1" dirty="0" smtClean="0"/>
              <a:t>It is equally important to think about the underlying causes which </a:t>
            </a:r>
            <a:br>
              <a:rPr lang="en-CA" b="1" dirty="0" smtClean="0"/>
            </a:br>
            <a:r>
              <a:rPr lang="en-CA" b="1" dirty="0" smtClean="0"/>
              <a:t>may be more long term.</a:t>
            </a:r>
          </a:p>
          <a:p>
            <a:pPr lvl="1"/>
            <a:r>
              <a:rPr lang="en-CA" b="1" dirty="0" smtClean="0"/>
              <a:t>the </a:t>
            </a:r>
            <a:r>
              <a:rPr lang="en-CA" b="1" dirty="0"/>
              <a:t>hours of practice that came before the </a:t>
            </a:r>
            <a:r>
              <a:rPr lang="en-CA" b="1" dirty="0" smtClean="0"/>
              <a:t>game.</a:t>
            </a:r>
          </a:p>
          <a:p>
            <a:r>
              <a:rPr lang="en-CA" b="1" dirty="0" smtClean="0"/>
              <a:t>Actions may have unintended consequences</a:t>
            </a:r>
          </a:p>
          <a:p>
            <a:pPr lvl="1"/>
            <a:r>
              <a:rPr lang="en-CA" b="1" dirty="0" smtClean="0"/>
              <a:t>In BC the Potlatch (Traditional gathering of many Coastal BC Aboriginal groups) was banned in (arguably) an attempt to forcibly assimilate First Nations peoples into European</a:t>
            </a:r>
            <a:br>
              <a:rPr lang="en-CA" b="1" dirty="0" smtClean="0"/>
            </a:br>
            <a:r>
              <a:rPr lang="en-CA" b="1" dirty="0" smtClean="0"/>
              <a:t>				colonial culture but actually pushed the many First Nations away from it.</a:t>
            </a:r>
          </a:p>
          <a:p>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4432" y="1094825"/>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88" y="5080254"/>
            <a:ext cx="2819400" cy="1619250"/>
          </a:xfrm>
          <a:prstGeom prst="rect">
            <a:avLst/>
          </a:prstGeom>
        </p:spPr>
      </p:pic>
    </p:spTree>
    <p:extLst>
      <p:ext uri="{BB962C8B-B14F-4D97-AF65-F5344CB8AC3E}">
        <p14:creationId xmlns:p14="http://schemas.microsoft.com/office/powerpoint/2010/main" val="57156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Sort it out</a:t>
            </a:r>
            <a:endParaRPr lang="en-CA" dirty="0"/>
          </a:p>
        </p:txBody>
      </p:sp>
      <p:sp>
        <p:nvSpPr>
          <p:cNvPr id="3" name="Content Placeholder 2"/>
          <p:cNvSpPr>
            <a:spLocks noGrp="1"/>
          </p:cNvSpPr>
          <p:nvPr>
            <p:ph idx="1"/>
          </p:nvPr>
        </p:nvSpPr>
        <p:spPr/>
        <p:txBody>
          <a:bodyPr>
            <a:normAutofit fontScale="92500"/>
          </a:bodyPr>
          <a:lstStyle/>
          <a:p>
            <a:r>
              <a:rPr lang="en-CA" b="1" dirty="0" smtClean="0"/>
              <a:t>Read through the Sorting immediate and underlying causes sheet</a:t>
            </a:r>
          </a:p>
          <a:p>
            <a:endParaRPr lang="en-CA" b="1" dirty="0" smtClean="0"/>
          </a:p>
          <a:p>
            <a:r>
              <a:rPr lang="en-CA" b="1" dirty="0" smtClean="0"/>
              <a:t>As a team sort each statement into either an immediate or a</a:t>
            </a:r>
            <a:br>
              <a:rPr lang="en-CA" b="1" dirty="0" smtClean="0"/>
            </a:br>
            <a:r>
              <a:rPr lang="en-CA" b="1" dirty="0" smtClean="0"/>
              <a:t>underlying cause. </a:t>
            </a:r>
          </a:p>
          <a:p>
            <a:endParaRPr lang="en-CA" b="1" dirty="0" smtClean="0"/>
          </a:p>
          <a:p>
            <a:r>
              <a:rPr lang="en-CA" b="1" dirty="0" smtClean="0"/>
              <a:t>Explain your reasoning.</a:t>
            </a:r>
          </a:p>
          <a:p>
            <a:endParaRPr lang="en-CA" b="1" dirty="0"/>
          </a:p>
          <a:p>
            <a:r>
              <a:rPr lang="en-CA" b="1" dirty="0" smtClean="0"/>
              <a:t>Elect a speaker from your team to speak during a class discussion.</a:t>
            </a:r>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998" y="171005"/>
            <a:ext cx="2891546" cy="2165868"/>
          </a:xfrm>
          <a:prstGeom prst="rect">
            <a:avLst/>
          </a:prstGeom>
        </p:spPr>
      </p:pic>
    </p:spTree>
    <p:extLst>
      <p:ext uri="{BB962C8B-B14F-4D97-AF65-F5344CB8AC3E}">
        <p14:creationId xmlns:p14="http://schemas.microsoft.com/office/powerpoint/2010/main" val="109459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	Continuity and Change</a:t>
            </a:r>
            <a:endParaRPr lang="en-CA" dirty="0"/>
          </a:p>
        </p:txBody>
      </p:sp>
      <p:sp>
        <p:nvSpPr>
          <p:cNvPr id="3" name="Content Placeholder 2"/>
          <p:cNvSpPr>
            <a:spLocks noGrp="1"/>
          </p:cNvSpPr>
          <p:nvPr>
            <p:ph idx="1"/>
          </p:nvPr>
        </p:nvSpPr>
        <p:spPr>
          <a:xfrm>
            <a:off x="1484310" y="1840992"/>
            <a:ext cx="10018713" cy="4901183"/>
          </a:xfrm>
        </p:spPr>
        <p:txBody>
          <a:bodyPr>
            <a:normAutofit lnSpcReduction="10000"/>
          </a:bodyPr>
          <a:lstStyle/>
          <a:p>
            <a:r>
              <a:rPr lang="en-CA" b="1" dirty="0" smtClean="0"/>
              <a:t>Change is a continuous process, not a series of </a:t>
            </a:r>
            <a:br>
              <a:rPr lang="en-CA" b="1" dirty="0" smtClean="0"/>
            </a:br>
            <a:r>
              <a:rPr lang="en-CA" b="1" dirty="0" smtClean="0"/>
              <a:t>separate events.</a:t>
            </a:r>
          </a:p>
          <a:p>
            <a:r>
              <a:rPr lang="en-CA" b="1" dirty="0" smtClean="0"/>
              <a:t>Circumstances can change abruptly at certain time.</a:t>
            </a:r>
          </a:p>
          <a:p>
            <a:pPr lvl="1"/>
            <a:r>
              <a:rPr lang="en-CA" b="1" dirty="0" smtClean="0"/>
              <a:t>It is therefore important to identify turning points.</a:t>
            </a:r>
          </a:p>
          <a:p>
            <a:r>
              <a:rPr lang="en-CA" b="1" dirty="0" smtClean="0"/>
              <a:t>Change does not always mean progress.</a:t>
            </a:r>
          </a:p>
          <a:p>
            <a:r>
              <a:rPr lang="en-CA" b="1" dirty="0" smtClean="0"/>
              <a:t>You need to develop a chronology of events to understanding continuity and change.</a:t>
            </a:r>
          </a:p>
          <a:p>
            <a:pPr lvl="1"/>
            <a:r>
              <a:rPr lang="en-CA" b="1" dirty="0" smtClean="0"/>
              <a:t>The order of events matters.</a:t>
            </a:r>
          </a:p>
          <a:p>
            <a:r>
              <a:rPr lang="en-CA" b="1" dirty="0" smtClean="0"/>
              <a:t>Breaking history into specifically defined periods can help organize understanding.</a:t>
            </a:r>
          </a:p>
          <a:p>
            <a:pPr lvl="1"/>
            <a:r>
              <a:rPr lang="en-CA" b="1" dirty="0" smtClean="0"/>
              <a:t>Think “roaring twenties” or “turbulent thirties”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104" y="74675"/>
            <a:ext cx="3681742" cy="2974848"/>
          </a:xfrm>
          <a:prstGeom prst="rect">
            <a:avLst/>
          </a:prstGeom>
        </p:spPr>
      </p:pic>
    </p:spTree>
    <p:extLst>
      <p:ext uri="{BB962C8B-B14F-4D97-AF65-F5344CB8AC3E}">
        <p14:creationId xmlns:p14="http://schemas.microsoft.com/office/powerpoint/2010/main" val="847395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 at the 2 Photos</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6080" y="1580050"/>
            <a:ext cx="4213104" cy="5112991"/>
          </a:xfrm>
        </p:spPr>
      </p:pic>
      <p:sp>
        <p:nvSpPr>
          <p:cNvPr id="5" name="TextBox 4"/>
          <p:cNvSpPr txBox="1"/>
          <p:nvPr/>
        </p:nvSpPr>
        <p:spPr>
          <a:xfrm>
            <a:off x="8473440" y="5864352"/>
            <a:ext cx="3243072" cy="1200329"/>
          </a:xfrm>
          <a:prstGeom prst="rect">
            <a:avLst/>
          </a:prstGeom>
          <a:noFill/>
        </p:spPr>
        <p:txBody>
          <a:bodyPr wrap="square" rtlCol="0">
            <a:spAutoFit/>
          </a:bodyPr>
          <a:lstStyle/>
          <a:p>
            <a:r>
              <a:rPr lang="en-CA" dirty="0"/>
              <a:t>Source: </a:t>
            </a:r>
            <a:r>
              <a:rPr lang="en-CA" dirty="0">
                <a:hlinkClick r:id="rId3"/>
              </a:rPr>
              <a:t>https://</a:t>
            </a:r>
            <a:r>
              <a:rPr lang="en-CA" dirty="0" smtClean="0">
                <a:hlinkClick r:id="rId3"/>
              </a:rPr>
              <a:t>www.flickr.com/photos/entheos_fog/8470584056/</a:t>
            </a:r>
            <a:endParaRPr lang="en-CA" dirty="0" smtClean="0"/>
          </a:p>
          <a:p>
            <a:endParaRPr lang="en-CA" dirty="0"/>
          </a:p>
        </p:txBody>
      </p:sp>
      <p:sp>
        <p:nvSpPr>
          <p:cNvPr id="6" name="TextBox 5"/>
          <p:cNvSpPr txBox="1"/>
          <p:nvPr/>
        </p:nvSpPr>
        <p:spPr>
          <a:xfrm>
            <a:off x="377952" y="1780032"/>
            <a:ext cx="3023616" cy="4247317"/>
          </a:xfrm>
          <a:prstGeom prst="rect">
            <a:avLst/>
          </a:prstGeom>
          <a:noFill/>
        </p:spPr>
        <p:txBody>
          <a:bodyPr wrap="square" rtlCol="0">
            <a:spAutoFit/>
          </a:bodyPr>
          <a:lstStyle/>
          <a:p>
            <a:r>
              <a:rPr lang="en-CA" b="1" dirty="0" smtClean="0"/>
              <a:t>The photos show Hastings Street in Vancouver in 1925 and 2012. </a:t>
            </a:r>
          </a:p>
          <a:p>
            <a:endParaRPr lang="en-CA" b="1" dirty="0" smtClean="0"/>
          </a:p>
          <a:p>
            <a:r>
              <a:rPr lang="en-CA" b="1" dirty="0" smtClean="0"/>
              <a:t>What is the same?</a:t>
            </a:r>
          </a:p>
          <a:p>
            <a:endParaRPr lang="en-CA" b="1" dirty="0" smtClean="0"/>
          </a:p>
          <a:p>
            <a:r>
              <a:rPr lang="en-CA" b="1" dirty="0" smtClean="0"/>
              <a:t>What is different?</a:t>
            </a:r>
          </a:p>
          <a:p>
            <a:endParaRPr lang="en-CA" b="1" dirty="0" smtClean="0"/>
          </a:p>
          <a:p>
            <a:r>
              <a:rPr lang="en-CA" b="1" dirty="0" smtClean="0"/>
              <a:t>What is one thing that is likely to still be there in 10 years?</a:t>
            </a:r>
          </a:p>
          <a:p>
            <a:endParaRPr lang="en-CA" b="1" dirty="0" smtClean="0"/>
          </a:p>
          <a:p>
            <a:r>
              <a:rPr lang="en-CA" b="1" dirty="0" smtClean="0"/>
              <a:t>What is one thing that is likely to be gone there in 10 years?</a:t>
            </a:r>
            <a:endParaRPr lang="en-CA" b="1" dirty="0"/>
          </a:p>
        </p:txBody>
      </p:sp>
    </p:spTree>
    <p:extLst>
      <p:ext uri="{BB962C8B-B14F-4D97-AF65-F5344CB8AC3E}">
        <p14:creationId xmlns:p14="http://schemas.microsoft.com/office/powerpoint/2010/main" val="914397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 calcmode="lin" valueType="num">
                                      <p:cBhvr additive="base">
                                        <p:cTn id="3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7491" y="597408"/>
            <a:ext cx="10353762" cy="970450"/>
          </a:xfrm>
        </p:spPr>
        <p:txBody>
          <a:bodyPr/>
          <a:lstStyle/>
          <a:p>
            <a:r>
              <a:rPr lang="en-US" dirty="0" smtClean="0"/>
              <a:t>Critical Thinkers…</a:t>
            </a:r>
            <a:endParaRPr lang="en-US" dirty="0"/>
          </a:p>
        </p:txBody>
      </p:sp>
      <p:sp>
        <p:nvSpPr>
          <p:cNvPr id="3" name="Content Placeholder 2"/>
          <p:cNvSpPr>
            <a:spLocks noGrp="1"/>
          </p:cNvSpPr>
          <p:nvPr>
            <p:ph idx="1"/>
          </p:nvPr>
        </p:nvSpPr>
        <p:spPr>
          <a:xfrm>
            <a:off x="913795" y="3927009"/>
            <a:ext cx="10353762" cy="2498175"/>
          </a:xfrm>
        </p:spPr>
        <p:txBody>
          <a:bodyPr>
            <a:normAutofit fontScale="62500" lnSpcReduction="20000"/>
          </a:bodyPr>
          <a:lstStyle/>
          <a:p>
            <a:r>
              <a:rPr lang="en-CA" sz="4000" b="1" i="1" dirty="0" smtClean="0"/>
              <a:t>investigate, analyze</a:t>
            </a:r>
            <a:r>
              <a:rPr lang="en-CA" sz="4000" b="1" dirty="0" smtClean="0"/>
              <a:t>, and </a:t>
            </a:r>
            <a:r>
              <a:rPr lang="en-CA" sz="4000" b="1" i="1" dirty="0" smtClean="0"/>
              <a:t>interpret</a:t>
            </a:r>
            <a:r>
              <a:rPr lang="en-CA" sz="4000" b="1" dirty="0" smtClean="0"/>
              <a:t> all available relevant evidence</a:t>
            </a:r>
          </a:p>
          <a:p>
            <a:endParaRPr lang="en-CA" sz="4000" b="1" dirty="0" smtClean="0"/>
          </a:p>
          <a:p>
            <a:r>
              <a:rPr lang="en-CA" sz="4000" b="1" dirty="0" smtClean="0"/>
              <a:t>make </a:t>
            </a:r>
            <a:r>
              <a:rPr lang="en-CA" sz="4000" b="1" i="1" dirty="0" smtClean="0"/>
              <a:t>reasoned</a:t>
            </a:r>
            <a:r>
              <a:rPr lang="en-CA" sz="4000" b="1" dirty="0" smtClean="0"/>
              <a:t> judgements</a:t>
            </a:r>
          </a:p>
          <a:p>
            <a:endParaRPr lang="en-CA" sz="4000" b="1" dirty="0" smtClean="0"/>
          </a:p>
          <a:p>
            <a:r>
              <a:rPr lang="en-CA" sz="4000" b="1" dirty="0" smtClean="0"/>
              <a:t>base judgements on clear criteria</a:t>
            </a:r>
          </a:p>
          <a:p>
            <a:pPr marL="36900" indent="0">
              <a:buNone/>
            </a:pPr>
            <a:endParaRPr lang="en-C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7156" y="1397169"/>
            <a:ext cx="2051436" cy="2359151"/>
          </a:xfrm>
          <a:prstGeom prst="rect">
            <a:avLst/>
          </a:prstGeom>
        </p:spPr>
      </p:pic>
    </p:spTree>
    <p:extLst>
      <p:ext uri="{BB962C8B-B14F-4D97-AF65-F5344CB8AC3E}">
        <p14:creationId xmlns:p14="http://schemas.microsoft.com/office/powerpoint/2010/main" val="3815758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BA8CDC"/>
                </a:solidFill>
              </a:rPr>
              <a:t>Consider this….</a:t>
            </a:r>
            <a:endParaRPr lang="en-CA" dirty="0">
              <a:solidFill>
                <a:srgbClr val="BA8CDC"/>
              </a:solidFill>
            </a:endParaRPr>
          </a:p>
        </p:txBody>
      </p:sp>
      <p:sp>
        <p:nvSpPr>
          <p:cNvPr id="3" name="Content Placeholder 2"/>
          <p:cNvSpPr>
            <a:spLocks noGrp="1"/>
          </p:cNvSpPr>
          <p:nvPr>
            <p:ph idx="1"/>
          </p:nvPr>
        </p:nvSpPr>
        <p:spPr/>
        <p:txBody>
          <a:bodyPr/>
          <a:lstStyle/>
          <a:p>
            <a:r>
              <a:rPr lang="en-CA" b="1" dirty="0" smtClean="0"/>
              <a:t>There is a cultural group that:</a:t>
            </a:r>
          </a:p>
          <a:p>
            <a:pPr lvl="1"/>
            <a:r>
              <a:rPr lang="en-CA" b="1" dirty="0" smtClean="0">
                <a:solidFill>
                  <a:srgbClr val="BA8CDC"/>
                </a:solidFill>
              </a:rPr>
              <a:t>Made baby diapers out of moss</a:t>
            </a:r>
          </a:p>
          <a:p>
            <a:pPr lvl="1"/>
            <a:r>
              <a:rPr lang="en-CA" b="1" dirty="0" smtClean="0">
                <a:solidFill>
                  <a:srgbClr val="BA8CDC"/>
                </a:solidFill>
              </a:rPr>
              <a:t>Plays soccer at 3am</a:t>
            </a:r>
          </a:p>
          <a:p>
            <a:pPr lvl="1"/>
            <a:r>
              <a:rPr lang="en-CA" b="1" dirty="0" smtClean="0">
                <a:solidFill>
                  <a:srgbClr val="BA8CDC"/>
                </a:solidFill>
              </a:rPr>
              <a:t>Used fish as runners on a sled</a:t>
            </a:r>
          </a:p>
          <a:p>
            <a:endParaRPr lang="en-CA" b="1" dirty="0"/>
          </a:p>
          <a:p>
            <a:r>
              <a:rPr lang="en-CA" b="1" dirty="0" smtClean="0"/>
              <a:t>Think: What do you think about this cultural group?</a:t>
            </a:r>
          </a:p>
          <a:p>
            <a:r>
              <a:rPr lang="en-CA" b="1" dirty="0" smtClean="0"/>
              <a:t>Pair: What does your partner think about this cultural group?</a:t>
            </a:r>
          </a:p>
          <a:p>
            <a:r>
              <a:rPr lang="en-CA" b="1" dirty="0" smtClean="0"/>
              <a:t>Share: What does the class think this about this cultural group?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961" y="1421554"/>
            <a:ext cx="4406596" cy="2467694"/>
          </a:xfrm>
          <a:prstGeom prst="rect">
            <a:avLst/>
          </a:prstGeom>
        </p:spPr>
      </p:pic>
    </p:spTree>
    <p:extLst>
      <p:ext uri="{BB962C8B-B14F-4D97-AF65-F5344CB8AC3E}">
        <p14:creationId xmlns:p14="http://schemas.microsoft.com/office/powerpoint/2010/main" val="1846709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841249"/>
            <a:ext cx="10353762" cy="4949952"/>
          </a:xfrm>
        </p:spPr>
        <p:txBody>
          <a:bodyPr/>
          <a:lstStyle/>
          <a:p>
            <a:r>
              <a:rPr lang="en-CA" b="1" dirty="0"/>
              <a:t>There is a cultural group that:</a:t>
            </a:r>
          </a:p>
          <a:p>
            <a:pPr lvl="1"/>
            <a:r>
              <a:rPr lang="en-CA" b="1" dirty="0">
                <a:solidFill>
                  <a:srgbClr val="BA8CDC"/>
                </a:solidFill>
              </a:rPr>
              <a:t>Made baby diapers out of </a:t>
            </a:r>
            <a:r>
              <a:rPr lang="en-CA" b="1" dirty="0" smtClean="0">
                <a:solidFill>
                  <a:srgbClr val="BA8CDC"/>
                </a:solidFill>
              </a:rPr>
              <a:t>moss</a:t>
            </a:r>
          </a:p>
          <a:p>
            <a:pPr lvl="2"/>
            <a:r>
              <a:rPr lang="en-CA" b="1" dirty="0" smtClean="0"/>
              <a:t>Moss was free, biodegradable, widely available, and had hygienic properties.</a:t>
            </a:r>
            <a:endParaRPr lang="en-CA" b="1" dirty="0"/>
          </a:p>
          <a:p>
            <a:pPr lvl="1"/>
            <a:r>
              <a:rPr lang="en-CA" b="1" dirty="0">
                <a:solidFill>
                  <a:srgbClr val="BA8CDC"/>
                </a:solidFill>
              </a:rPr>
              <a:t>Plays soccer at </a:t>
            </a:r>
            <a:r>
              <a:rPr lang="en-CA" b="1" dirty="0" smtClean="0">
                <a:solidFill>
                  <a:srgbClr val="BA8CDC"/>
                </a:solidFill>
              </a:rPr>
              <a:t>3am</a:t>
            </a:r>
          </a:p>
          <a:p>
            <a:pPr lvl="2"/>
            <a:r>
              <a:rPr lang="en-CA" b="1" dirty="0" smtClean="0"/>
              <a:t>The winter is long and almost entirely too dark, so they make use of the long (endless) daylight in the summer.</a:t>
            </a:r>
            <a:endParaRPr lang="en-CA" b="1" dirty="0"/>
          </a:p>
          <a:p>
            <a:pPr lvl="1"/>
            <a:r>
              <a:rPr lang="en-CA" b="1" dirty="0">
                <a:solidFill>
                  <a:srgbClr val="BA8CDC"/>
                </a:solidFill>
              </a:rPr>
              <a:t>Used fish as runners on a </a:t>
            </a:r>
            <a:r>
              <a:rPr lang="en-CA" b="1" dirty="0" smtClean="0">
                <a:solidFill>
                  <a:srgbClr val="BA8CDC"/>
                </a:solidFill>
              </a:rPr>
              <a:t>sled</a:t>
            </a:r>
          </a:p>
          <a:p>
            <a:pPr lvl="2"/>
            <a:r>
              <a:rPr lang="en-CA" b="1" dirty="0" smtClean="0"/>
              <a:t>Cheap and replaceable source of material.</a:t>
            </a:r>
            <a:endParaRPr lang="en-CA" b="1"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550" y="3835145"/>
            <a:ext cx="4107562" cy="2933973"/>
          </a:xfrm>
          <a:prstGeom prst="rect">
            <a:avLst/>
          </a:prstGeom>
        </p:spPr>
      </p:pic>
    </p:spTree>
    <p:extLst>
      <p:ext uri="{BB962C8B-B14F-4D97-AF65-F5344CB8AC3E}">
        <p14:creationId xmlns:p14="http://schemas.microsoft.com/office/powerpoint/2010/main" val="896400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Perspective</a:t>
            </a:r>
            <a:endParaRPr lang="en-CA" dirty="0"/>
          </a:p>
        </p:txBody>
      </p:sp>
      <p:sp>
        <p:nvSpPr>
          <p:cNvPr id="3" name="Content Placeholder 2"/>
          <p:cNvSpPr>
            <a:spLocks noGrp="1"/>
          </p:cNvSpPr>
          <p:nvPr>
            <p:ph idx="1"/>
          </p:nvPr>
        </p:nvSpPr>
        <p:spPr/>
        <p:txBody>
          <a:bodyPr/>
          <a:lstStyle/>
          <a:p>
            <a:r>
              <a:rPr lang="en-CA" b="1" dirty="0" smtClean="0"/>
              <a:t>People in the past were different from the people today in a variety of</a:t>
            </a:r>
            <a:br>
              <a:rPr lang="en-CA" b="1" dirty="0" smtClean="0"/>
            </a:br>
            <a:r>
              <a:rPr lang="en-CA" b="1" dirty="0" smtClean="0"/>
              <a:t> ways. </a:t>
            </a:r>
          </a:p>
          <a:p>
            <a:r>
              <a:rPr lang="en-CA" b="1" dirty="0" smtClean="0"/>
              <a:t>To take a historical perspective means you put yourself in the shoes of</a:t>
            </a:r>
            <a:br>
              <a:rPr lang="en-CA" b="1" dirty="0" smtClean="0"/>
            </a:br>
            <a:r>
              <a:rPr lang="en-CA" b="1" dirty="0" smtClean="0"/>
              <a:t> someone in the past.  </a:t>
            </a:r>
          </a:p>
          <a:p>
            <a:r>
              <a:rPr lang="en-CA" b="1" dirty="0" smtClean="0"/>
              <a:t>This does not mean you must agree with the actions or attitudes of the </a:t>
            </a:r>
            <a:br>
              <a:rPr lang="en-CA" b="1" dirty="0" smtClean="0"/>
            </a:br>
            <a:r>
              <a:rPr lang="en-CA" b="1" dirty="0" smtClean="0"/>
              <a:t>past but it does mean you should try to understand them.</a:t>
            </a:r>
          </a:p>
          <a:p>
            <a:r>
              <a:rPr lang="en-CA" b="1" dirty="0" smtClean="0"/>
              <a:t>Looking at primary documents can help you do this. </a:t>
            </a:r>
          </a:p>
          <a:p>
            <a:r>
              <a:rPr lang="en-CA" b="1" dirty="0" smtClean="0"/>
              <a:t>Do not impose your own meanings on what you see or hear.</a:t>
            </a:r>
          </a:p>
          <a:p>
            <a:r>
              <a:rPr lang="en-CA" b="1" dirty="0" smtClean="0"/>
              <a:t>There was a diversity (of opinions) in the past, the same as there is today and therefore you should try to understand a variety of perspectives in order to understand the past.</a:t>
            </a:r>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414" y="195072"/>
            <a:ext cx="2393442" cy="3723132"/>
          </a:xfrm>
          <a:prstGeom prst="rect">
            <a:avLst/>
          </a:prstGeom>
        </p:spPr>
      </p:pic>
    </p:spTree>
    <p:extLst>
      <p:ext uri="{BB962C8B-B14F-4D97-AF65-F5344CB8AC3E}">
        <p14:creationId xmlns:p14="http://schemas.microsoft.com/office/powerpoint/2010/main" val="755089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Ethical Dimension</a:t>
            </a:r>
            <a:endParaRPr lang="en-CA" dirty="0"/>
          </a:p>
        </p:txBody>
      </p:sp>
      <p:sp>
        <p:nvSpPr>
          <p:cNvPr id="3" name="Content Placeholder 2"/>
          <p:cNvSpPr>
            <a:spLocks noGrp="1"/>
          </p:cNvSpPr>
          <p:nvPr>
            <p:ph idx="1"/>
          </p:nvPr>
        </p:nvSpPr>
        <p:spPr/>
        <p:txBody>
          <a:bodyPr/>
          <a:lstStyle/>
          <a:p>
            <a:r>
              <a:rPr lang="en-CA" b="1" dirty="0" smtClean="0"/>
              <a:t>Be aware of  using a contemporary lens to judge events, and people in the past. </a:t>
            </a:r>
          </a:p>
          <a:p>
            <a:pPr lvl="1"/>
            <a:r>
              <a:rPr lang="en-CA" b="1" dirty="0" smtClean="0"/>
              <a:t>Do not ignore or whitewash discrimination, crimes, or events of the past but treat them ethically by providing the context for the period in which they took place.</a:t>
            </a:r>
          </a:p>
          <a:p>
            <a:pPr lvl="1"/>
            <a:r>
              <a:rPr lang="en-CA" b="1" dirty="0" smtClean="0"/>
              <a:t>Avoid making ethical judgements outside of context.</a:t>
            </a:r>
          </a:p>
          <a:p>
            <a:r>
              <a:rPr lang="en-CA" b="1" dirty="0" smtClean="0"/>
              <a:t>When evaluating historical accounts be aware of both implicit and explicit value statements.</a:t>
            </a:r>
          </a:p>
          <a:p>
            <a:r>
              <a:rPr lang="en-CA" b="1" dirty="0" smtClean="0"/>
              <a:t>Cause is the not the same as responsibility.</a:t>
            </a:r>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575" y="92032"/>
            <a:ext cx="4108387" cy="2738925"/>
          </a:xfrm>
          <a:prstGeom prst="rect">
            <a:avLst/>
          </a:prstGeom>
        </p:spPr>
      </p:pic>
    </p:spTree>
    <p:extLst>
      <p:ext uri="{BB962C8B-B14F-4D97-AF65-F5344CB8AC3E}">
        <p14:creationId xmlns:p14="http://schemas.microsoft.com/office/powerpoint/2010/main" val="932386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does this have to do with this course?</a:t>
            </a:r>
            <a:endParaRPr lang="en-CA" dirty="0"/>
          </a:p>
        </p:txBody>
      </p:sp>
      <p:sp>
        <p:nvSpPr>
          <p:cNvPr id="3" name="Content Placeholder 2"/>
          <p:cNvSpPr>
            <a:spLocks noGrp="1"/>
          </p:cNvSpPr>
          <p:nvPr>
            <p:ph idx="1"/>
          </p:nvPr>
        </p:nvSpPr>
        <p:spPr/>
        <p:txBody>
          <a:bodyPr/>
          <a:lstStyle/>
          <a:p>
            <a:r>
              <a:rPr lang="en-CA" b="1" dirty="0" smtClean="0"/>
              <a:t>Throughout this course you are going to be asked to challenge historical accounts.</a:t>
            </a:r>
          </a:p>
          <a:p>
            <a:r>
              <a:rPr lang="en-CA" b="1" dirty="0" smtClean="0"/>
              <a:t>Throughout this course you are going to be asked to </a:t>
            </a:r>
            <a:br>
              <a:rPr lang="en-CA" b="1" dirty="0" smtClean="0"/>
            </a:br>
            <a:r>
              <a:rPr lang="en-CA" b="1" dirty="0" smtClean="0"/>
              <a:t>assess historical accounts.</a:t>
            </a:r>
          </a:p>
          <a:p>
            <a:r>
              <a:rPr lang="en-CA" b="1" dirty="0" smtClean="0"/>
              <a:t>Throughout this course you are going to be asked to </a:t>
            </a:r>
            <a:br>
              <a:rPr lang="en-CA" b="1" dirty="0" smtClean="0"/>
            </a:br>
            <a:r>
              <a:rPr lang="en-CA" b="1" dirty="0" smtClean="0"/>
              <a:t>become historians.</a:t>
            </a:r>
          </a:p>
          <a:p>
            <a:endParaRPr lang="en-CA" dirty="0"/>
          </a:p>
          <a:p>
            <a:pPr marL="36900" indent="0">
              <a:buNone/>
            </a:pPr>
            <a:endParaRPr lang="en-C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968" y="2934005"/>
            <a:ext cx="3048000" cy="3657600"/>
          </a:xfrm>
          <a:prstGeom prst="rect">
            <a:avLst/>
          </a:prstGeom>
        </p:spPr>
      </p:pic>
    </p:spTree>
    <p:extLst>
      <p:ext uri="{BB962C8B-B14F-4D97-AF65-F5344CB8AC3E}">
        <p14:creationId xmlns:p14="http://schemas.microsoft.com/office/powerpoint/2010/main" val="121170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Sources</a:t>
            </a:r>
            <a:endParaRPr lang="en-CA" dirty="0"/>
          </a:p>
        </p:txBody>
      </p:sp>
      <p:sp>
        <p:nvSpPr>
          <p:cNvPr id="3" name="Content Placeholder 2"/>
          <p:cNvSpPr>
            <a:spLocks noGrp="1"/>
          </p:cNvSpPr>
          <p:nvPr>
            <p:ph idx="1"/>
          </p:nvPr>
        </p:nvSpPr>
        <p:spPr/>
        <p:txBody>
          <a:bodyPr/>
          <a:lstStyle/>
          <a:p>
            <a:r>
              <a:rPr lang="en-CA" dirty="0" smtClean="0"/>
              <a:t>Images are sourced from Google Images</a:t>
            </a:r>
          </a:p>
          <a:p>
            <a:r>
              <a:rPr lang="en-CA" dirty="0" err="1" smtClean="0"/>
              <a:t>Colyer</a:t>
            </a:r>
            <a:r>
              <a:rPr lang="en-CA" dirty="0" smtClean="0"/>
              <a:t>, J., </a:t>
            </a:r>
            <a:r>
              <a:rPr lang="en-CA" dirty="0" err="1" smtClean="0"/>
              <a:t>Cecillon</a:t>
            </a:r>
            <a:r>
              <a:rPr lang="en-CA" dirty="0" smtClean="0"/>
              <a:t>, J., Draper, G., and </a:t>
            </a:r>
            <a:r>
              <a:rPr lang="en-CA" dirty="0" err="1" smtClean="0"/>
              <a:t>Hoogeveen</a:t>
            </a:r>
            <a:r>
              <a:rPr lang="en-CA" dirty="0" smtClean="0"/>
              <a:t>, M. (2010). </a:t>
            </a:r>
            <a:r>
              <a:rPr lang="en-CA" i="1" dirty="0" smtClean="0"/>
              <a:t>Creating Canada: A history – 1914 to the present.</a:t>
            </a:r>
            <a:r>
              <a:rPr lang="en-CA" dirty="0" smtClean="0"/>
              <a:t> Toronto: McGraw-Hill Ryerson Ltd.</a:t>
            </a:r>
          </a:p>
          <a:p>
            <a:r>
              <a:rPr lang="en-CA" dirty="0" err="1" smtClean="0"/>
              <a:t>Denos</a:t>
            </a:r>
            <a:r>
              <a:rPr lang="en-CA" dirty="0" smtClean="0"/>
              <a:t>, M. and Case, R. (2006). </a:t>
            </a:r>
            <a:r>
              <a:rPr lang="en-CA" i="1" dirty="0" smtClean="0"/>
              <a:t>Teaching about Historical Thinking.</a:t>
            </a:r>
            <a:r>
              <a:rPr lang="en-CA" dirty="0" smtClean="0"/>
              <a:t> Vancouver: Critical Thinking Consortium.</a:t>
            </a:r>
            <a:endParaRPr lang="en-CA" dirty="0"/>
          </a:p>
        </p:txBody>
      </p:sp>
    </p:spTree>
    <p:extLst>
      <p:ext uri="{BB962C8B-B14F-4D97-AF65-F5344CB8AC3E}">
        <p14:creationId xmlns:p14="http://schemas.microsoft.com/office/powerpoint/2010/main" val="2059707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Comparing The Past and History</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1484" y="1880202"/>
            <a:ext cx="6043720" cy="4532790"/>
          </a:xfrm>
        </p:spPr>
      </p:pic>
    </p:spTree>
    <p:extLst>
      <p:ext uri="{BB962C8B-B14F-4D97-AF65-F5344CB8AC3E}">
        <p14:creationId xmlns:p14="http://schemas.microsoft.com/office/powerpoint/2010/main" val="1086142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“experts” say…</a:t>
            </a:r>
            <a:endParaRPr lang="en-US" dirty="0"/>
          </a:p>
        </p:txBody>
      </p:sp>
      <p:sp>
        <p:nvSpPr>
          <p:cNvPr id="3" name="Content Placeholder 2"/>
          <p:cNvSpPr>
            <a:spLocks noGrp="1"/>
          </p:cNvSpPr>
          <p:nvPr>
            <p:ph idx="1"/>
          </p:nvPr>
        </p:nvSpPr>
        <p:spPr>
          <a:xfrm>
            <a:off x="913795" y="1580051"/>
            <a:ext cx="10353762" cy="5003630"/>
          </a:xfrm>
        </p:spPr>
        <p:txBody>
          <a:bodyPr>
            <a:normAutofit fontScale="92500" lnSpcReduction="10000"/>
          </a:bodyPr>
          <a:lstStyle/>
          <a:p>
            <a:r>
              <a:rPr lang="en-US" b="1" dirty="0" smtClean="0"/>
              <a:t>What is the past? </a:t>
            </a:r>
          </a:p>
          <a:p>
            <a:pPr lvl="1"/>
            <a:r>
              <a:rPr lang="en-US" b="1" dirty="0" smtClean="0"/>
              <a:t>The </a:t>
            </a:r>
            <a:r>
              <a:rPr lang="en-US" b="1" i="1" dirty="0" smtClean="0"/>
              <a:t>past</a:t>
            </a:r>
            <a:r>
              <a:rPr lang="en-US" b="1" dirty="0" smtClean="0"/>
              <a:t> consists of all things that ever existed, all the words that were </a:t>
            </a:r>
            <a:br>
              <a:rPr lang="en-US" b="1" dirty="0" smtClean="0"/>
            </a:br>
            <a:r>
              <a:rPr lang="en-US" b="1" dirty="0" smtClean="0"/>
              <a:t>uttered and all the deeds done.</a:t>
            </a:r>
          </a:p>
          <a:p>
            <a:pPr lvl="1"/>
            <a:r>
              <a:rPr lang="en-US" b="1" dirty="0" smtClean="0"/>
              <a:t>The </a:t>
            </a:r>
            <a:r>
              <a:rPr lang="en-US" b="1" i="1" dirty="0" smtClean="0"/>
              <a:t>past</a:t>
            </a:r>
            <a:r>
              <a:rPr lang="en-US" b="1" dirty="0" smtClean="0"/>
              <a:t> no longer exists.</a:t>
            </a:r>
          </a:p>
          <a:p>
            <a:pPr lvl="1"/>
            <a:r>
              <a:rPr lang="en-US" b="1" dirty="0" smtClean="0"/>
              <a:t>There’s no organized story to the </a:t>
            </a:r>
            <a:r>
              <a:rPr lang="en-US" b="1" i="1" dirty="0" smtClean="0"/>
              <a:t>past</a:t>
            </a:r>
            <a:r>
              <a:rPr lang="en-US" b="1" dirty="0" smtClean="0"/>
              <a:t>, only remnants have survived over </a:t>
            </a:r>
            <a:br>
              <a:rPr lang="en-US" b="1" dirty="0" smtClean="0"/>
            </a:br>
            <a:r>
              <a:rPr lang="en-US" b="1" dirty="0" smtClean="0"/>
              <a:t>time.</a:t>
            </a:r>
          </a:p>
          <a:p>
            <a:r>
              <a:rPr lang="en-US" b="1" dirty="0" smtClean="0"/>
              <a:t>What is history then?</a:t>
            </a:r>
          </a:p>
          <a:p>
            <a:pPr lvl="1"/>
            <a:r>
              <a:rPr lang="en-US" b="1" dirty="0" smtClean="0"/>
              <a:t>History can account for only a small portion of the past.</a:t>
            </a:r>
          </a:p>
          <a:p>
            <a:pPr lvl="1"/>
            <a:r>
              <a:rPr lang="en-US" b="1" dirty="0" smtClean="0"/>
              <a:t>History is a way to remember the past through an organized story and analysis of the evidences of past events.</a:t>
            </a:r>
          </a:p>
          <a:p>
            <a:pPr lvl="1"/>
            <a:r>
              <a:rPr lang="en-US" b="1" dirty="0" smtClean="0"/>
              <a:t>History is influenced by a selection of aspects of the past that are considered meaningful to us in the present.</a:t>
            </a:r>
          </a:p>
          <a:p>
            <a:pPr marL="36900" indent="0">
              <a:buNone/>
            </a:pPr>
            <a:endParaRPr lang="en-US" b="1" dirty="0" smtClean="0"/>
          </a:p>
          <a:p>
            <a:pPr marL="36900" indent="0" algn="ctr">
              <a:buNone/>
            </a:pPr>
            <a:r>
              <a:rPr lang="en-US" b="1" dirty="0" smtClean="0"/>
              <a:t>HISTORY IS A CONSTRUCTION OF THE PAST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0032" y="185928"/>
            <a:ext cx="2081403" cy="3372400"/>
          </a:xfrm>
          <a:prstGeom prst="rect">
            <a:avLst/>
          </a:prstGeom>
        </p:spPr>
      </p:pic>
    </p:spTree>
    <p:extLst>
      <p:ext uri="{BB962C8B-B14F-4D97-AF65-F5344CB8AC3E}">
        <p14:creationId xmlns:p14="http://schemas.microsoft.com/office/powerpoint/2010/main" val="298027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 what is a myth then?</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8060" y="1685130"/>
            <a:ext cx="6401352" cy="4801014"/>
          </a:xfrm>
        </p:spPr>
      </p:pic>
    </p:spTree>
    <p:extLst>
      <p:ext uri="{BB962C8B-B14F-4D97-AF65-F5344CB8AC3E}">
        <p14:creationId xmlns:p14="http://schemas.microsoft.com/office/powerpoint/2010/main" val="1157957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experts say…</a:t>
            </a:r>
            <a:endParaRPr lang="en-US" dirty="0"/>
          </a:p>
        </p:txBody>
      </p:sp>
      <p:sp>
        <p:nvSpPr>
          <p:cNvPr id="3" name="Content Placeholder 2"/>
          <p:cNvSpPr>
            <a:spLocks noGrp="1"/>
          </p:cNvSpPr>
          <p:nvPr>
            <p:ph idx="1"/>
          </p:nvPr>
        </p:nvSpPr>
        <p:spPr/>
        <p:txBody>
          <a:bodyPr>
            <a:normAutofit/>
          </a:bodyPr>
          <a:lstStyle/>
          <a:p>
            <a:r>
              <a:rPr lang="en-US" b="1" dirty="0" smtClean="0"/>
              <a:t>If history is a construction (a story) then how is different than a myth?</a:t>
            </a:r>
            <a:endParaRPr lang="en-US" b="1" dirty="0"/>
          </a:p>
          <a:p>
            <a:r>
              <a:rPr lang="en-US" b="1" dirty="0" smtClean="0"/>
              <a:t>History </a:t>
            </a:r>
          </a:p>
          <a:p>
            <a:pPr lvl="1"/>
            <a:r>
              <a:rPr lang="en-US" b="1" dirty="0" smtClean="0"/>
              <a:t>History is based on evidence.</a:t>
            </a:r>
          </a:p>
          <a:p>
            <a:pPr lvl="1"/>
            <a:r>
              <a:rPr lang="en-US" b="1" dirty="0" smtClean="0"/>
              <a:t>Can be challenged and changed.</a:t>
            </a:r>
          </a:p>
          <a:p>
            <a:pPr lvl="1"/>
            <a:r>
              <a:rPr lang="en-US" b="1" dirty="0" smtClean="0"/>
              <a:t>We want it to be challenged and revised.</a:t>
            </a:r>
          </a:p>
          <a:p>
            <a:r>
              <a:rPr lang="en-US" b="1" dirty="0" smtClean="0"/>
              <a:t>Myth</a:t>
            </a:r>
          </a:p>
          <a:p>
            <a:pPr marL="450000" lvl="1" indent="0">
              <a:buNone/>
            </a:pPr>
            <a:r>
              <a:rPr lang="en-US" b="1" dirty="0" smtClean="0"/>
              <a:t>Myth is based on belief or faith.</a:t>
            </a:r>
          </a:p>
          <a:p>
            <a:pPr marL="450000" lvl="1" indent="0">
              <a:buNone/>
            </a:pPr>
            <a:r>
              <a:rPr lang="en-US" b="1" dirty="0" smtClean="0"/>
              <a:t>Can’t challenge or change a myth.</a:t>
            </a:r>
          </a:p>
          <a:p>
            <a:pPr marL="450000" lvl="1" indent="0">
              <a:buNone/>
            </a:pPr>
            <a:r>
              <a:rPr lang="en-US" b="1" dirty="0" smtClean="0"/>
              <a:t>We don’t want to challenge or change it.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274" y="360850"/>
            <a:ext cx="2048861" cy="3319674"/>
          </a:xfrm>
          <a:prstGeom prst="rect">
            <a:avLst/>
          </a:prstGeom>
        </p:spPr>
      </p:pic>
    </p:spTree>
    <p:extLst>
      <p:ext uri="{BB962C8B-B14F-4D97-AF65-F5344CB8AC3E}">
        <p14:creationId xmlns:p14="http://schemas.microsoft.com/office/powerpoint/2010/main" val="191215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Thinking Concepts</a:t>
            </a:r>
            <a:endParaRPr lang="en-US" dirty="0"/>
          </a:p>
        </p:txBody>
      </p:sp>
      <p:sp>
        <p:nvSpPr>
          <p:cNvPr id="3" name="Content Placeholder 2"/>
          <p:cNvSpPr>
            <a:spLocks noGrp="1"/>
          </p:cNvSpPr>
          <p:nvPr>
            <p:ph idx="1"/>
          </p:nvPr>
        </p:nvSpPr>
        <p:spPr/>
        <p:txBody>
          <a:bodyPr/>
          <a:lstStyle/>
          <a:p>
            <a:r>
              <a:rPr lang="en-CA" b="1" dirty="0" smtClean="0"/>
              <a:t>Ask critical questions:</a:t>
            </a:r>
          </a:p>
          <a:p>
            <a:pPr lvl="1"/>
            <a:r>
              <a:rPr lang="en-CA" b="1" dirty="0" smtClean="0"/>
              <a:t>Who chooses the stories that are told?</a:t>
            </a:r>
          </a:p>
          <a:p>
            <a:pPr lvl="1"/>
            <a:r>
              <a:rPr lang="en-CA" b="1" dirty="0" smtClean="0"/>
              <a:t>Why are certain stories told?</a:t>
            </a:r>
          </a:p>
          <a:p>
            <a:pPr lvl="1"/>
            <a:r>
              <a:rPr lang="en-CA" b="1" dirty="0" smtClean="0"/>
              <a:t>To whom are they told?</a:t>
            </a:r>
          </a:p>
          <a:p>
            <a:pPr lvl="1"/>
            <a:r>
              <a:rPr lang="en-CA" b="1" dirty="0" smtClean="0"/>
              <a:t>When are they told?</a:t>
            </a:r>
          </a:p>
          <a:p>
            <a:pPr lvl="1"/>
            <a:r>
              <a:rPr lang="en-CA" b="1" dirty="0" smtClean="0"/>
              <a:t>What do they mean?</a:t>
            </a:r>
          </a:p>
          <a:p>
            <a:pPr lvl="1"/>
            <a:r>
              <a:rPr lang="en-CA" b="1" dirty="0" smtClean="0"/>
              <a:t>Why are some stories not told?</a:t>
            </a:r>
          </a:p>
          <a:p>
            <a:r>
              <a:rPr lang="en-CA" b="1" dirty="0" smtClean="0"/>
              <a:t>Historical Significance, Cause and Consequence, Continuity and Change, Historical Perspective, Moral Judgement, and  Evidence</a:t>
            </a:r>
          </a:p>
          <a:p>
            <a:pPr marL="36900" indent="0">
              <a:buNone/>
            </a:pPr>
            <a:endParaRPr lang="en-CA"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6" y="1580050"/>
            <a:ext cx="5715000" cy="2540000"/>
          </a:xfrm>
          <a:prstGeom prst="rect">
            <a:avLst/>
          </a:prstGeom>
        </p:spPr>
      </p:pic>
    </p:spTree>
    <p:extLst>
      <p:ext uri="{BB962C8B-B14F-4D97-AF65-F5344CB8AC3E}">
        <p14:creationId xmlns:p14="http://schemas.microsoft.com/office/powerpoint/2010/main" val="631262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dirty="0" smtClean="0"/>
              <a:t>Historical Significance</a:t>
            </a:r>
            <a:endParaRPr lang="en-CA" dirty="0"/>
          </a:p>
        </p:txBody>
      </p:sp>
      <p:sp>
        <p:nvSpPr>
          <p:cNvPr id="3" name="Content Placeholder 2"/>
          <p:cNvSpPr>
            <a:spLocks noGrp="1"/>
          </p:cNvSpPr>
          <p:nvPr>
            <p:ph idx="1"/>
          </p:nvPr>
        </p:nvSpPr>
        <p:spPr>
          <a:xfrm>
            <a:off x="1484310" y="2666999"/>
            <a:ext cx="10018713" cy="4191001"/>
          </a:xfrm>
        </p:spPr>
        <p:txBody>
          <a:bodyPr>
            <a:normAutofit/>
          </a:bodyPr>
          <a:lstStyle/>
          <a:p>
            <a:r>
              <a:rPr lang="en-CA" b="1" dirty="0" smtClean="0"/>
              <a:t>The past includes everything but no one person can remember or learn it all.</a:t>
            </a:r>
          </a:p>
          <a:p>
            <a:r>
              <a:rPr lang="en-CA" b="1" dirty="0" smtClean="0"/>
              <a:t>Choices must be made and the writers of history are the ones who decide what is included. (Teachers decide what to teach, historians decide what to research, text book writers decide what to put in the book).</a:t>
            </a:r>
          </a:p>
          <a:p>
            <a:r>
              <a:rPr lang="en-CA" b="1" dirty="0" smtClean="0"/>
              <a:t>What is considered to be historically significant changes over time because people’s values change over time. </a:t>
            </a:r>
            <a:endParaRPr lang="en-CA" b="1" dirty="0"/>
          </a:p>
          <a:p>
            <a:r>
              <a:rPr lang="en-CA" b="1" dirty="0" smtClean="0"/>
              <a:t>It can also depend on the point of view of the person. </a:t>
            </a:r>
            <a:endParaRPr lang="en-CA"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552" y="0"/>
            <a:ext cx="3777224" cy="2442605"/>
          </a:xfrm>
          <a:prstGeom prst="rect">
            <a:avLst/>
          </a:prstGeom>
        </p:spPr>
      </p:pic>
    </p:spTree>
    <p:extLst>
      <p:ext uri="{BB962C8B-B14F-4D97-AF65-F5344CB8AC3E}">
        <p14:creationId xmlns:p14="http://schemas.microsoft.com/office/powerpoint/2010/main" val="3712164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Criteria</a:t>
            </a:r>
            <a:endParaRPr lang="en-CA" dirty="0"/>
          </a:p>
        </p:txBody>
      </p:sp>
      <p:sp>
        <p:nvSpPr>
          <p:cNvPr id="3" name="Content Placeholder 2"/>
          <p:cNvSpPr>
            <a:spLocks noGrp="1"/>
          </p:cNvSpPr>
          <p:nvPr>
            <p:ph idx="1"/>
          </p:nvPr>
        </p:nvSpPr>
        <p:spPr/>
        <p:txBody>
          <a:bodyPr/>
          <a:lstStyle/>
          <a:p>
            <a:r>
              <a:rPr lang="en-CA" b="1" dirty="0" smtClean="0"/>
              <a:t>A </a:t>
            </a:r>
            <a:r>
              <a:rPr lang="en-CA" b="1" u="sng" dirty="0" smtClean="0"/>
              <a:t>standard</a:t>
            </a:r>
            <a:r>
              <a:rPr lang="en-CA" b="1" dirty="0" smtClean="0"/>
              <a:t> (or rule) on which a </a:t>
            </a:r>
            <a:r>
              <a:rPr lang="en-CA" b="1" u="sng" dirty="0" smtClean="0"/>
              <a:t>judgement</a:t>
            </a:r>
            <a:r>
              <a:rPr lang="en-CA" b="1" dirty="0" smtClean="0"/>
              <a:t> (or decision)</a:t>
            </a:r>
            <a:br>
              <a:rPr lang="en-CA" b="1" dirty="0" smtClean="0"/>
            </a:br>
            <a:r>
              <a:rPr lang="en-CA" b="1" dirty="0" smtClean="0"/>
              <a:t> may be </a:t>
            </a:r>
            <a:r>
              <a:rPr lang="en-CA" b="1" u="sng" dirty="0" smtClean="0"/>
              <a:t>based</a:t>
            </a:r>
            <a:r>
              <a:rPr lang="en-CA" b="1" dirty="0" smtClean="0"/>
              <a:t>.</a:t>
            </a:r>
          </a:p>
          <a:p>
            <a:pPr lvl="2"/>
            <a:r>
              <a:rPr lang="en-CA" b="1" dirty="0" smtClean="0"/>
              <a:t>Think about what you how you decide what to wear in</a:t>
            </a:r>
            <a:br>
              <a:rPr lang="en-CA" b="1" dirty="0" smtClean="0"/>
            </a:br>
            <a:r>
              <a:rPr lang="en-CA" b="1" dirty="0" smtClean="0"/>
              <a:t> the morning…</a:t>
            </a:r>
            <a:endParaRPr lang="en-CA" b="1" dirty="0"/>
          </a:p>
          <a:p>
            <a:r>
              <a:rPr lang="en-CA" b="1" dirty="0" smtClean="0"/>
              <a:t>Historians suggest that you may use either (or both) </a:t>
            </a:r>
            <a:br>
              <a:rPr lang="en-CA" b="1" dirty="0" smtClean="0"/>
            </a:br>
            <a:r>
              <a:rPr lang="en-CA" b="1" dirty="0" smtClean="0"/>
              <a:t>of the following criteria to judge historical significance</a:t>
            </a:r>
          </a:p>
          <a:p>
            <a:pPr lvl="1"/>
            <a:r>
              <a:rPr lang="en-CA" b="1" dirty="0"/>
              <a:t>Does the event have serious, long-lasting consequences for many people</a:t>
            </a:r>
          </a:p>
          <a:p>
            <a:pPr lvl="1"/>
            <a:r>
              <a:rPr lang="en-CA" b="1" dirty="0"/>
              <a:t>Does the event reveal or shed light on long-lasting or emerging </a:t>
            </a:r>
            <a:r>
              <a:rPr lang="en-CA" b="1" dirty="0" smtClean="0"/>
              <a:t>issues</a:t>
            </a:r>
          </a:p>
          <a:p>
            <a:r>
              <a:rPr lang="en-CA" b="1" dirty="0" smtClean="0"/>
              <a:t>Keep this idea in the back of your mind as we go through the rest of the critical thinking concepts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952" y="255016"/>
            <a:ext cx="3810000" cy="3251200"/>
          </a:xfrm>
          <a:prstGeom prst="rect">
            <a:avLst/>
          </a:prstGeom>
        </p:spPr>
      </p:pic>
    </p:spTree>
    <p:extLst>
      <p:ext uri="{BB962C8B-B14F-4D97-AF65-F5344CB8AC3E}">
        <p14:creationId xmlns:p14="http://schemas.microsoft.com/office/powerpoint/2010/main" val="1174140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_rels/theme4.xml.rels><?xml version="1.0" encoding="UTF-8" standalone="yes"?>
<Relationships xmlns="http://schemas.openxmlformats.org/package/2006/relationships"><Relationship Id="rId1" Type="http://schemas.openxmlformats.org/officeDocument/2006/relationships/image" Target="../media/image14.jpeg"/></Relationships>
</file>

<file path=ppt/theme/_rels/theme5.xml.rels><?xml version="1.0" encoding="UTF-8" standalone="yes"?>
<Relationships xmlns="http://schemas.openxmlformats.org/package/2006/relationships"><Relationship Id="rId1" Type="http://schemas.openxmlformats.org/officeDocument/2006/relationships/image" Target="../media/image15.jpeg"/></Relationships>
</file>

<file path=ppt/theme/_rels/theme7.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868</TotalTime>
  <Words>1117</Words>
  <Application>Microsoft Office PowerPoint</Application>
  <PresentationFormat>Widescreen</PresentationFormat>
  <Paragraphs>174</Paragraphs>
  <Slides>25</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25</vt:i4>
      </vt:variant>
    </vt:vector>
  </HeadingPairs>
  <TitlesOfParts>
    <vt:vector size="39" baseType="lpstr">
      <vt:lpstr>Arial</vt:lpstr>
      <vt:lpstr>Calisto MT</vt:lpstr>
      <vt:lpstr>Century Gothic</vt:lpstr>
      <vt:lpstr>Corbel</vt:lpstr>
      <vt:lpstr>Trebuchet MS</vt:lpstr>
      <vt:lpstr>Wingdings 2</vt:lpstr>
      <vt:lpstr>Wingdings 3</vt:lpstr>
      <vt:lpstr>Slate</vt:lpstr>
      <vt:lpstr>Berlin</vt:lpstr>
      <vt:lpstr>Ion</vt:lpstr>
      <vt:lpstr>Parallax</vt:lpstr>
      <vt:lpstr>Quotable</vt:lpstr>
      <vt:lpstr>Facet</vt:lpstr>
      <vt:lpstr>1_Quotable</vt:lpstr>
      <vt:lpstr>Historical Thinking</vt:lpstr>
      <vt:lpstr>Critical Thinkers…</vt:lpstr>
      <vt:lpstr>Comparing The Past and History</vt:lpstr>
      <vt:lpstr>What the “experts” say…</vt:lpstr>
      <vt:lpstr>So what is a myth then?</vt:lpstr>
      <vt:lpstr>What the experts say…</vt:lpstr>
      <vt:lpstr>Critical Thinking Concepts</vt:lpstr>
      <vt:lpstr>Historical Significance</vt:lpstr>
      <vt:lpstr>Criteria</vt:lpstr>
      <vt:lpstr>What is Significant?</vt:lpstr>
      <vt:lpstr>PowerPoint Presentation</vt:lpstr>
      <vt:lpstr>PowerPoint Presentation</vt:lpstr>
      <vt:lpstr>PowerPoint Presentation</vt:lpstr>
      <vt:lpstr>PowerPoint Presentation</vt:lpstr>
      <vt:lpstr>Cause and Consequence </vt:lpstr>
      <vt:lpstr>PowerPoint Presentation</vt:lpstr>
      <vt:lpstr>Sort it out</vt:lpstr>
      <vt:lpstr> Continuity and Change</vt:lpstr>
      <vt:lpstr>Look at the 2 Photos</vt:lpstr>
      <vt:lpstr>Consider this….</vt:lpstr>
      <vt:lpstr>PowerPoint Presentation</vt:lpstr>
      <vt:lpstr>Historical Perspective</vt:lpstr>
      <vt:lpstr>The Ethical Dimension</vt:lpstr>
      <vt:lpstr>What does this have to do with this course?</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Thinking</dc:title>
  <dc:creator>teacher</dc:creator>
  <cp:lastModifiedBy>teacher</cp:lastModifiedBy>
  <cp:revision>64</cp:revision>
  <dcterms:created xsi:type="dcterms:W3CDTF">2015-01-30T21:37:53Z</dcterms:created>
  <dcterms:modified xsi:type="dcterms:W3CDTF">2015-03-02T20:50:11Z</dcterms:modified>
</cp:coreProperties>
</file>