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93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094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561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38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531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7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77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8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27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85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352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3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6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53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04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8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1DD7-E75F-4D74-AC92-A35A6EB7AA05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095894-4A45-440E-8F71-E1E8BAE746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72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48" y="4800600"/>
            <a:ext cx="11452352" cy="1511300"/>
          </a:xfrm>
        </p:spPr>
        <p:txBody>
          <a:bodyPr/>
          <a:lstStyle/>
          <a:p>
            <a:pPr algn="l"/>
            <a:r>
              <a:rPr lang="en-CA" sz="8800" b="1" dirty="0" smtClean="0">
                <a:solidFill>
                  <a:schemeClr val="tx1"/>
                </a:solidFill>
              </a:rPr>
              <a:t>Canadian Autonomy</a:t>
            </a:r>
            <a:endParaRPr lang="en-CA" sz="8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37" y="-182563"/>
            <a:ext cx="4983163" cy="498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9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A couple </a:t>
            </a:r>
            <a:r>
              <a:rPr lang="en-CA" sz="4800" dirty="0">
                <a:solidFill>
                  <a:schemeClr val="tx1"/>
                </a:solidFill>
              </a:rPr>
              <a:t>of months later Parliament was dissolved and an election was </a:t>
            </a:r>
            <a:r>
              <a:rPr lang="en-CA" sz="4800" dirty="0" smtClean="0">
                <a:solidFill>
                  <a:schemeClr val="tx1"/>
                </a:solidFill>
              </a:rPr>
              <a:t>called</a:t>
            </a:r>
          </a:p>
          <a:p>
            <a:endParaRPr lang="en-CA" sz="4800" dirty="0">
              <a:solidFill>
                <a:schemeClr val="tx1"/>
              </a:solidFill>
            </a:endParaRPr>
          </a:p>
          <a:p>
            <a:r>
              <a:rPr lang="en-CA" sz="4800" dirty="0">
                <a:solidFill>
                  <a:schemeClr val="tx1"/>
                </a:solidFill>
              </a:rPr>
              <a:t>King ran on the constitutional issue, where a British GG interfered with the rights of Canadians to govern </a:t>
            </a:r>
            <a:r>
              <a:rPr lang="en-CA" sz="4800" dirty="0" smtClean="0">
                <a:solidFill>
                  <a:schemeClr val="tx1"/>
                </a:solidFill>
              </a:rPr>
              <a:t>themselves</a:t>
            </a:r>
          </a:p>
          <a:p>
            <a:endParaRPr lang="en-CA" sz="4800" dirty="0">
              <a:solidFill>
                <a:schemeClr val="tx1"/>
              </a:solidFill>
            </a:endParaRPr>
          </a:p>
          <a:p>
            <a:r>
              <a:rPr lang="en-CA" sz="4800" dirty="0">
                <a:solidFill>
                  <a:schemeClr val="tx1"/>
                </a:solidFill>
              </a:rPr>
              <a:t>King and the Liberals won</a:t>
            </a:r>
          </a:p>
          <a:p>
            <a:endParaRPr lang="en-CA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4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08100"/>
          </a:xfrm>
        </p:spPr>
        <p:txBody>
          <a:bodyPr>
            <a:noAutofit/>
          </a:bodyPr>
          <a:lstStyle/>
          <a:p>
            <a:r>
              <a:rPr lang="en-CA" sz="8000" b="1" dirty="0" smtClean="0">
                <a:solidFill>
                  <a:schemeClr val="tx1"/>
                </a:solidFill>
              </a:rPr>
              <a:t>Balfour Report 1926</a:t>
            </a:r>
            <a:endParaRPr lang="en-CA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8100"/>
            <a:ext cx="12192000" cy="5549900"/>
          </a:xfrm>
        </p:spPr>
        <p:txBody>
          <a:bodyPr>
            <a:noAutofit/>
          </a:bodyPr>
          <a:lstStyle/>
          <a:p>
            <a:r>
              <a:rPr lang="en-CA" sz="4000" dirty="0" smtClean="0"/>
              <a:t>Imperial Conference acknowledged that Canada was becoming less subordinate to Britain. </a:t>
            </a:r>
          </a:p>
          <a:p>
            <a:endParaRPr lang="en-CA" sz="4000" dirty="0" smtClean="0"/>
          </a:p>
          <a:p>
            <a:r>
              <a:rPr lang="en-CA" sz="4000" dirty="0" smtClean="0"/>
              <a:t>The Balfour Report recognized that British dominions, including Canada, were autonomous and the GG was only a representative of the monarch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2666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1400"/>
          </a:xfrm>
        </p:spPr>
        <p:txBody>
          <a:bodyPr>
            <a:noAutofit/>
          </a:bodyPr>
          <a:lstStyle/>
          <a:p>
            <a:r>
              <a:rPr lang="en-CA" sz="7000" b="1" dirty="0" smtClean="0">
                <a:solidFill>
                  <a:schemeClr val="tx1"/>
                </a:solidFill>
              </a:rPr>
              <a:t>Statute of Westminster 1931</a:t>
            </a:r>
            <a:endParaRPr lang="en-CA" sz="7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889"/>
            <a:ext cx="9525000" cy="5345111"/>
          </a:xfrm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Recognized the details of the Balfour Report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Canada was now able to make their own foreign policy 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Canada began to establish Canadian embassies around the world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132" y="1500188"/>
            <a:ext cx="3388868" cy="388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4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0000"/>
          </a:xfrm>
        </p:spPr>
        <p:txBody>
          <a:bodyPr>
            <a:noAutofit/>
          </a:bodyPr>
          <a:lstStyle/>
          <a:p>
            <a:r>
              <a:rPr lang="en-CA" sz="8000" b="1" dirty="0" smtClean="0">
                <a:solidFill>
                  <a:schemeClr val="tx1"/>
                </a:solidFill>
              </a:rPr>
              <a:t>Hockey Night in Canada</a:t>
            </a:r>
            <a:endParaRPr lang="en-CA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900" y="1601789"/>
            <a:ext cx="6515100" cy="5256211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tx1"/>
                </a:solidFill>
              </a:rPr>
              <a:t>First broadcast in 1931 with play by play with Foster Hewitt on the radio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Moved to television in 1952</a:t>
            </a:r>
          </a:p>
          <a:p>
            <a:endParaRPr lang="en-CA" sz="4800" b="1" dirty="0">
              <a:solidFill>
                <a:schemeClr val="tx1"/>
              </a:solidFill>
            </a:endParaRPr>
          </a:p>
          <a:p>
            <a:endParaRPr lang="en-CA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601789"/>
            <a:ext cx="4978972" cy="50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7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93800"/>
          </a:xfrm>
        </p:spPr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tx1"/>
                </a:solidFill>
              </a:rPr>
              <a:t>Canadian Broadcast Company 1936</a:t>
            </a:r>
            <a:endParaRPr lang="en-CA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3800"/>
            <a:ext cx="8483600" cy="5664200"/>
          </a:xfrm>
        </p:spPr>
        <p:txBody>
          <a:bodyPr>
            <a:noAutofit/>
          </a:bodyPr>
          <a:lstStyle/>
          <a:p>
            <a:r>
              <a:rPr lang="en-CA" sz="4000" dirty="0" smtClean="0">
                <a:solidFill>
                  <a:schemeClr val="tx1"/>
                </a:solidFill>
              </a:rPr>
              <a:t>Public radio created by the federal government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Called the CRBC (Canadian Radio Broadcasting Commission)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Later reorganized into the Canadian Broadcast Company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Canadian based programing in French and English</a:t>
            </a:r>
            <a:endParaRPr lang="en-CA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22" y="863600"/>
            <a:ext cx="4117578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6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3500"/>
          </a:xfrm>
        </p:spPr>
        <p:txBody>
          <a:bodyPr>
            <a:noAutofit/>
          </a:bodyPr>
          <a:lstStyle/>
          <a:p>
            <a:r>
              <a:rPr lang="en-CA" sz="8800" b="1" dirty="0" smtClean="0">
                <a:solidFill>
                  <a:schemeClr val="tx1"/>
                </a:solidFill>
              </a:rPr>
              <a:t>Radio 1930s</a:t>
            </a:r>
            <a:endParaRPr lang="en-CA" sz="8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6700"/>
            <a:ext cx="10807700" cy="5143499"/>
          </a:xfrm>
        </p:spPr>
        <p:txBody>
          <a:bodyPr>
            <a:noAutofit/>
          </a:bodyPr>
          <a:lstStyle/>
          <a:p>
            <a:r>
              <a:rPr lang="en-CA" sz="4000" dirty="0" smtClean="0">
                <a:solidFill>
                  <a:schemeClr val="tx1"/>
                </a:solidFill>
              </a:rPr>
              <a:t>During the depression radio was very popular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By the end of the 1930s, 75% of Canadian homes had one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Canadians often listened to US syndicated shows, partly because they were more sophisticated and party because many local radio shows bought by American companies</a:t>
            </a:r>
            <a:endParaRPr lang="en-CA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080" y="-1"/>
            <a:ext cx="3296920" cy="262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6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6800"/>
          </a:xfrm>
        </p:spPr>
        <p:txBody>
          <a:bodyPr>
            <a:noAutofit/>
          </a:bodyPr>
          <a:lstStyle/>
          <a:p>
            <a:pPr algn="ctr"/>
            <a:r>
              <a:rPr lang="en-CA" sz="6600" b="1" dirty="0" smtClean="0">
                <a:solidFill>
                  <a:schemeClr val="tx1"/>
                </a:solidFill>
              </a:rPr>
              <a:t>Paris Peace Conference 1919</a:t>
            </a:r>
            <a:endParaRPr lang="en-CA" sz="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48201"/>
            <a:ext cx="12192000" cy="2209799"/>
          </a:xfrm>
        </p:spPr>
        <p:txBody>
          <a:bodyPr>
            <a:noAutofit/>
          </a:bodyPr>
          <a:lstStyle/>
          <a:p>
            <a:r>
              <a:rPr lang="en-CA" sz="4800" b="1" dirty="0" smtClean="0">
                <a:solidFill>
                  <a:schemeClr val="tx1"/>
                </a:solidFill>
              </a:rPr>
              <a:t>Canada had its own seat during the Paris Peace </a:t>
            </a:r>
            <a:r>
              <a:rPr lang="en-CA" sz="4800" b="1" dirty="0">
                <a:solidFill>
                  <a:schemeClr val="tx1"/>
                </a:solidFill>
              </a:rPr>
              <a:t>C</a:t>
            </a:r>
            <a:r>
              <a:rPr lang="en-CA" sz="4800" b="1" dirty="0" smtClean="0">
                <a:solidFill>
                  <a:schemeClr val="tx1"/>
                </a:solidFill>
              </a:rPr>
              <a:t>onference and signed the Treaty of Versailles independently </a:t>
            </a:r>
            <a:endParaRPr lang="en-CA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689" y="1066800"/>
            <a:ext cx="4818028" cy="35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0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98600"/>
          </a:xfrm>
        </p:spPr>
        <p:txBody>
          <a:bodyPr>
            <a:normAutofit fontScale="90000"/>
          </a:bodyPr>
          <a:lstStyle/>
          <a:p>
            <a:r>
              <a:rPr lang="en-CA" sz="8800" b="1" dirty="0" smtClean="0">
                <a:solidFill>
                  <a:schemeClr val="tx1"/>
                </a:solidFill>
              </a:rPr>
              <a:t>League of Nations 1920</a:t>
            </a:r>
            <a:endParaRPr lang="en-CA" sz="8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8689"/>
            <a:ext cx="5651500" cy="4659311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Independent membership in the new international organization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99" y="2008188"/>
            <a:ext cx="6074307" cy="454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9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5600"/>
          </a:xfrm>
        </p:spPr>
        <p:txBody>
          <a:bodyPr>
            <a:normAutofit/>
          </a:bodyPr>
          <a:lstStyle/>
          <a:p>
            <a:r>
              <a:rPr lang="en-CA" sz="6600" b="1" dirty="0" smtClean="0">
                <a:solidFill>
                  <a:schemeClr val="tx1"/>
                </a:solidFill>
              </a:rPr>
              <a:t>Investment in Canada 1920s</a:t>
            </a:r>
            <a:endParaRPr lang="en-CA" sz="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1589"/>
            <a:ext cx="12192000" cy="3046411"/>
          </a:xfrm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US investment in Canada increases 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US investment in Canadian resource companies (these resources were then shipped out of Canada to the US)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12" y="1108075"/>
            <a:ext cx="4522788" cy="28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9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74800"/>
          </a:xfrm>
        </p:spPr>
        <p:txBody>
          <a:bodyPr>
            <a:normAutofit/>
          </a:bodyPr>
          <a:lstStyle/>
          <a:p>
            <a:r>
              <a:rPr lang="en-CA" sz="8000" b="1" dirty="0" smtClean="0">
                <a:solidFill>
                  <a:schemeClr val="tx1"/>
                </a:solidFill>
              </a:rPr>
              <a:t>Branch Plants 1920s</a:t>
            </a:r>
            <a:endParaRPr lang="en-CA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3889"/>
            <a:ext cx="5473700" cy="4964111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US companies set up branch plants in Canada which were American owned and controlled</a:t>
            </a:r>
          </a:p>
          <a:p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87" y="1893889"/>
            <a:ext cx="5014913" cy="496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2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2624"/>
          </a:xfrm>
        </p:spPr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tx1"/>
                </a:solidFill>
              </a:rPr>
              <a:t>Group of Seven 1920s and 1930s</a:t>
            </a:r>
            <a:endParaRPr lang="en-CA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900" y="1282765"/>
            <a:ext cx="6134100" cy="5575235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tx1"/>
                </a:solidFill>
              </a:rPr>
              <a:t>Distinctly Canadian art</a:t>
            </a:r>
          </a:p>
          <a:p>
            <a:r>
              <a:rPr lang="en-CA" sz="4800" b="1" dirty="0" smtClean="0">
                <a:solidFill>
                  <a:schemeClr val="tx1"/>
                </a:solidFill>
              </a:rPr>
              <a:t>Emerged at the same time as increasing US influence on Canadian culture</a:t>
            </a:r>
            <a:endParaRPr lang="en-CA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49" y="1893919"/>
            <a:ext cx="5778219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0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8928"/>
          </a:xfrm>
        </p:spPr>
        <p:txBody>
          <a:bodyPr>
            <a:noAutofit/>
          </a:bodyPr>
          <a:lstStyle/>
          <a:p>
            <a:r>
              <a:rPr lang="en-CA" sz="8000" b="1" dirty="0" err="1" smtClean="0">
                <a:solidFill>
                  <a:schemeClr val="tx1"/>
                </a:solidFill>
              </a:rPr>
              <a:t>Chanak</a:t>
            </a:r>
            <a:r>
              <a:rPr lang="en-CA" sz="8000" b="1" dirty="0" smtClean="0">
                <a:solidFill>
                  <a:schemeClr val="tx1"/>
                </a:solidFill>
              </a:rPr>
              <a:t> Crisis 1922</a:t>
            </a:r>
            <a:endParaRPr lang="en-CA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400"/>
          </a:xfrm>
        </p:spPr>
        <p:txBody>
          <a:bodyPr>
            <a:noAutofit/>
          </a:bodyPr>
          <a:lstStyle/>
          <a:p>
            <a:r>
              <a:rPr lang="en-CA" sz="4000" dirty="0" smtClean="0">
                <a:solidFill>
                  <a:schemeClr val="tx1"/>
                </a:solidFill>
              </a:rPr>
              <a:t>Britain requests Canadian support to defend British Port against Turkish forces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PM Mackenzie King stated that Canadian Parliament would decide</a:t>
            </a:r>
          </a:p>
          <a:p>
            <a:r>
              <a:rPr lang="en-CA" sz="4000" dirty="0" smtClean="0">
                <a:solidFill>
                  <a:schemeClr val="tx1"/>
                </a:solidFill>
              </a:rPr>
              <a:t>Britain can no longer assume Canada will automatically answer the call</a:t>
            </a:r>
            <a:endParaRPr lang="en-C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8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3584"/>
          </a:xfrm>
        </p:spPr>
        <p:txBody>
          <a:bodyPr>
            <a:normAutofit/>
          </a:bodyPr>
          <a:lstStyle/>
          <a:p>
            <a:r>
              <a:rPr lang="en-CA" sz="7200" b="1" dirty="0" smtClean="0">
                <a:solidFill>
                  <a:schemeClr val="tx1"/>
                </a:solidFill>
              </a:rPr>
              <a:t>Halibut Treaty 1923</a:t>
            </a:r>
            <a:endParaRPr lang="en-CA" sz="7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584"/>
            <a:ext cx="8424672" cy="5614416"/>
          </a:xfrm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Canadian-American treaty regulating the Halibut fishery in the Northern Pacific</a:t>
            </a:r>
          </a:p>
          <a:p>
            <a:r>
              <a:rPr lang="en-CA" sz="4800" dirty="0" smtClean="0">
                <a:solidFill>
                  <a:schemeClr val="tx1"/>
                </a:solidFill>
              </a:rPr>
              <a:t>First treaty signed by Canada without the presence of a British official</a:t>
            </a:r>
            <a:endParaRPr lang="en-CA" sz="4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991" y="1486852"/>
            <a:ext cx="3409370" cy="481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8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2352"/>
          </a:xfrm>
        </p:spPr>
        <p:txBody>
          <a:bodyPr>
            <a:noAutofit/>
          </a:bodyPr>
          <a:lstStyle/>
          <a:p>
            <a:r>
              <a:rPr lang="en-CA" sz="8000" b="1" dirty="0" smtClean="0">
                <a:solidFill>
                  <a:schemeClr val="tx1"/>
                </a:solidFill>
              </a:rPr>
              <a:t>King-Byng Crisis 1926</a:t>
            </a:r>
            <a:endParaRPr lang="en-CA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300"/>
            <a:ext cx="12192000" cy="5346700"/>
          </a:xfrm>
        </p:spPr>
        <p:txBody>
          <a:bodyPr>
            <a:normAutofit/>
          </a:bodyPr>
          <a:lstStyle/>
          <a:p>
            <a:r>
              <a:rPr lang="en-CA" sz="4800" dirty="0" smtClean="0">
                <a:solidFill>
                  <a:schemeClr val="tx1"/>
                </a:solidFill>
              </a:rPr>
              <a:t>PM Mackenzie King asked Governor General Julien Byng to dissolve </a:t>
            </a:r>
            <a:r>
              <a:rPr lang="en-CA" sz="4800" dirty="0">
                <a:solidFill>
                  <a:schemeClr val="tx1"/>
                </a:solidFill>
              </a:rPr>
              <a:t>P</a:t>
            </a:r>
            <a:r>
              <a:rPr lang="en-CA" sz="4800" dirty="0" smtClean="0">
                <a:solidFill>
                  <a:schemeClr val="tx1"/>
                </a:solidFill>
              </a:rPr>
              <a:t>arliament while a motion of no confidence was being debated</a:t>
            </a:r>
          </a:p>
          <a:p>
            <a:endParaRPr lang="en-CA" sz="4800" dirty="0" smtClean="0">
              <a:solidFill>
                <a:schemeClr val="tx1"/>
              </a:solidFill>
            </a:endParaRPr>
          </a:p>
          <a:p>
            <a:r>
              <a:rPr lang="en-CA" sz="4800" dirty="0" smtClean="0">
                <a:solidFill>
                  <a:schemeClr val="tx1"/>
                </a:solidFill>
              </a:rPr>
              <a:t>Byng refused, King resigned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714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398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Canadian Autonomy</vt:lpstr>
      <vt:lpstr>Paris Peace Conference 1919</vt:lpstr>
      <vt:lpstr>League of Nations 1920</vt:lpstr>
      <vt:lpstr>Investment in Canada 1920s</vt:lpstr>
      <vt:lpstr>Branch Plants 1920s</vt:lpstr>
      <vt:lpstr>Group of Seven 1920s and 1930s</vt:lpstr>
      <vt:lpstr>Chanak Crisis 1922</vt:lpstr>
      <vt:lpstr>Halibut Treaty 1923</vt:lpstr>
      <vt:lpstr>King-Byng Crisis 1926</vt:lpstr>
      <vt:lpstr>PowerPoint Presentation</vt:lpstr>
      <vt:lpstr>Balfour Report 1926</vt:lpstr>
      <vt:lpstr>Statute of Westminster 1931</vt:lpstr>
      <vt:lpstr>Hockey Night in Canada</vt:lpstr>
      <vt:lpstr>Canadian Broadcast Company 1936</vt:lpstr>
      <vt:lpstr>Radio 1930s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12</cp:revision>
  <dcterms:created xsi:type="dcterms:W3CDTF">2015-03-03T02:56:47Z</dcterms:created>
  <dcterms:modified xsi:type="dcterms:W3CDTF">2015-03-04T19:26:37Z</dcterms:modified>
</cp:coreProperties>
</file>