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4" r:id="rId9"/>
    <p:sldId id="265"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7ED9F17-2AF0-4AF5-8E87-6450042858BB}" type="datetimeFigureOut">
              <a:rPr lang="en-CA" smtClean="0"/>
              <a:t>14/04/2015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76309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ED9F17-2AF0-4AF5-8E87-6450042858BB}" type="datetimeFigureOut">
              <a:rPr lang="en-CA" smtClean="0"/>
              <a:t>14/04/2015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190829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ED9F17-2AF0-4AF5-8E87-6450042858BB}" type="datetimeFigureOut">
              <a:rPr lang="en-CA" smtClean="0"/>
              <a:t>14/04/2015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44265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ED9F17-2AF0-4AF5-8E87-6450042858BB}" type="datetimeFigureOut">
              <a:rPr lang="en-CA" smtClean="0"/>
              <a:t>14/04/2015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343700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D9F17-2AF0-4AF5-8E87-6450042858BB}" type="datetimeFigureOut">
              <a:rPr lang="en-CA" smtClean="0"/>
              <a:t>14/04/2015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75640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7ED9F17-2AF0-4AF5-8E87-6450042858BB}" type="datetimeFigureOut">
              <a:rPr lang="en-CA" smtClean="0"/>
              <a:t>14/04/2015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6489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7ED9F17-2AF0-4AF5-8E87-6450042858BB}" type="datetimeFigureOut">
              <a:rPr lang="en-CA" smtClean="0"/>
              <a:t>14/04/2015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4836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7ED9F17-2AF0-4AF5-8E87-6450042858BB}" type="datetimeFigureOut">
              <a:rPr lang="en-CA" smtClean="0"/>
              <a:t>14/04/2015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110852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D9F17-2AF0-4AF5-8E87-6450042858BB}" type="datetimeFigureOut">
              <a:rPr lang="en-CA" smtClean="0"/>
              <a:t>14/04/2015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186430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D9F17-2AF0-4AF5-8E87-6450042858BB}" type="datetimeFigureOut">
              <a:rPr lang="en-CA" smtClean="0"/>
              <a:t>14/04/2015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2515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D9F17-2AF0-4AF5-8E87-6450042858BB}" type="datetimeFigureOut">
              <a:rPr lang="en-CA" smtClean="0"/>
              <a:t>14/04/2015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61A948E-2FBF-4D00-965C-2749AC4189DC}" type="slidenum">
              <a:rPr lang="en-CA" smtClean="0"/>
              <a:t>‹#›</a:t>
            </a:fld>
            <a:endParaRPr lang="en-CA"/>
          </a:p>
        </p:txBody>
      </p:sp>
    </p:spTree>
    <p:extLst>
      <p:ext uri="{BB962C8B-B14F-4D97-AF65-F5344CB8AC3E}">
        <p14:creationId xmlns:p14="http://schemas.microsoft.com/office/powerpoint/2010/main" val="9131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D9F17-2AF0-4AF5-8E87-6450042858BB}" type="datetimeFigureOut">
              <a:rPr lang="en-CA" smtClean="0"/>
              <a:t>14/04/2015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948E-2FBF-4D00-965C-2749AC4189DC}" type="slidenum">
              <a:rPr lang="en-CA" smtClean="0"/>
              <a:t>‹#›</a:t>
            </a:fld>
            <a:endParaRPr lang="en-CA"/>
          </a:p>
        </p:txBody>
      </p:sp>
    </p:spTree>
    <p:extLst>
      <p:ext uri="{BB962C8B-B14F-4D97-AF65-F5344CB8AC3E}">
        <p14:creationId xmlns:p14="http://schemas.microsoft.com/office/powerpoint/2010/main" val="3639128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535493"/>
          </a:xfrm>
        </p:spPr>
        <p:txBody>
          <a:bodyPr>
            <a:noAutofit/>
          </a:bodyPr>
          <a:lstStyle/>
          <a:p>
            <a:r>
              <a:rPr lang="en-CA" sz="9000" dirty="0" smtClean="0"/>
              <a:t>Battle in the Atlantic</a:t>
            </a:r>
            <a:endParaRPr lang="en-CA" sz="9000" dirty="0"/>
          </a:p>
        </p:txBody>
      </p:sp>
      <p:sp>
        <p:nvSpPr>
          <p:cNvPr id="3" name="Subtitle 2"/>
          <p:cNvSpPr>
            <a:spLocks noGrp="1"/>
          </p:cNvSpPr>
          <p:nvPr>
            <p:ph type="subTitle" idx="1"/>
          </p:nvPr>
        </p:nvSpPr>
        <p:spPr>
          <a:xfrm>
            <a:off x="1524000" y="1535493"/>
            <a:ext cx="9144000" cy="1655762"/>
          </a:xfrm>
        </p:spPr>
        <p:txBody>
          <a:bodyPr>
            <a:normAutofit/>
          </a:bodyPr>
          <a:lstStyle/>
          <a:p>
            <a:r>
              <a:rPr lang="en-CA" sz="6000" dirty="0" smtClean="0"/>
              <a:t>The longest battle of the war</a:t>
            </a:r>
            <a:endParaRPr lang="en-CA"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4847" y="2513457"/>
            <a:ext cx="5912739" cy="3957593"/>
          </a:xfrm>
          <a:prstGeom prst="rect">
            <a:avLst/>
          </a:prstGeom>
        </p:spPr>
      </p:pic>
    </p:spTree>
    <p:extLst>
      <p:ext uri="{BB962C8B-B14F-4D97-AF65-F5344CB8AC3E}">
        <p14:creationId xmlns:p14="http://schemas.microsoft.com/office/powerpoint/2010/main" val="404919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82700"/>
          </a:xfrm>
          <a:solidFill>
            <a:srgbClr val="00B0F0"/>
          </a:solidFill>
        </p:spPr>
        <p:txBody>
          <a:bodyPr>
            <a:normAutofit/>
          </a:bodyPr>
          <a:lstStyle/>
          <a:p>
            <a:r>
              <a:rPr lang="en-CA" sz="6000" dirty="0" smtClean="0"/>
              <a:t>Churchill’s Memoir</a:t>
            </a:r>
            <a:endParaRPr lang="en-CA" sz="6000" dirty="0"/>
          </a:p>
        </p:txBody>
      </p:sp>
      <p:sp>
        <p:nvSpPr>
          <p:cNvPr id="3" name="Content Placeholder 2"/>
          <p:cNvSpPr>
            <a:spLocks noGrp="1"/>
          </p:cNvSpPr>
          <p:nvPr>
            <p:ph idx="1"/>
          </p:nvPr>
        </p:nvSpPr>
        <p:spPr>
          <a:xfrm>
            <a:off x="0" y="1508124"/>
            <a:ext cx="12192000" cy="5349875"/>
          </a:xfrm>
        </p:spPr>
        <p:txBody>
          <a:bodyPr>
            <a:normAutofit/>
          </a:bodyPr>
          <a:lstStyle/>
          <a:p>
            <a:r>
              <a:rPr lang="en-CA" sz="4800" dirty="0" smtClean="0"/>
              <a:t>“The Battle of the Atlantic was the dominating factor through the war. Never for one moment could we forget that everything happening elsewhere, on land, at sea, or in the air, depended ultimately on its outcome, and amid all other cares we viewed its changing fortunes day by day with hope and apprehension.”</a:t>
            </a:r>
            <a:endParaRPr lang="en-CA" sz="4800" dirty="0"/>
          </a:p>
        </p:txBody>
      </p:sp>
    </p:spTree>
    <p:extLst>
      <p:ext uri="{BB962C8B-B14F-4D97-AF65-F5344CB8AC3E}">
        <p14:creationId xmlns:p14="http://schemas.microsoft.com/office/powerpoint/2010/main" val="74057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82700"/>
          </a:xfrm>
          <a:solidFill>
            <a:srgbClr val="00B050"/>
          </a:solidFill>
        </p:spPr>
        <p:txBody>
          <a:bodyPr>
            <a:normAutofit/>
          </a:bodyPr>
          <a:lstStyle/>
          <a:p>
            <a:r>
              <a:rPr lang="en-CA" sz="6000" dirty="0" smtClean="0"/>
              <a:t>Write for 3 minutes</a:t>
            </a:r>
            <a:endParaRPr lang="en-CA" sz="6000" dirty="0"/>
          </a:p>
        </p:txBody>
      </p:sp>
      <p:sp>
        <p:nvSpPr>
          <p:cNvPr id="3" name="Content Placeholder 2"/>
          <p:cNvSpPr>
            <a:spLocks noGrp="1"/>
          </p:cNvSpPr>
          <p:nvPr>
            <p:ph idx="1"/>
          </p:nvPr>
        </p:nvSpPr>
        <p:spPr/>
        <p:txBody>
          <a:bodyPr>
            <a:normAutofit/>
          </a:bodyPr>
          <a:lstStyle/>
          <a:p>
            <a:r>
              <a:rPr lang="en-CA" sz="4800" dirty="0" smtClean="0"/>
              <a:t>Should Canadians be proud of Canada’s contribution to the Allied effort in the early years of the war? Why or why not?</a:t>
            </a:r>
          </a:p>
          <a:p>
            <a:endParaRPr lang="en-CA" sz="4800" dirty="0"/>
          </a:p>
          <a:p>
            <a:r>
              <a:rPr lang="en-CA" sz="4800" dirty="0" smtClean="0"/>
              <a:t>Choose an example that supports your response. </a:t>
            </a:r>
            <a:endParaRPr lang="en-CA" sz="4800" dirty="0"/>
          </a:p>
        </p:txBody>
      </p:sp>
    </p:spTree>
    <p:extLst>
      <p:ext uri="{BB962C8B-B14F-4D97-AF65-F5344CB8AC3E}">
        <p14:creationId xmlns:p14="http://schemas.microsoft.com/office/powerpoint/2010/main" val="136073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55776"/>
          </a:xfrm>
          <a:solidFill>
            <a:schemeClr val="accent2"/>
          </a:solidFill>
        </p:spPr>
        <p:txBody>
          <a:bodyPr>
            <a:normAutofit/>
          </a:bodyPr>
          <a:lstStyle/>
          <a:p>
            <a:r>
              <a:rPr lang="en-CA" sz="6000" dirty="0" smtClean="0"/>
              <a:t>Supply Lines</a:t>
            </a:r>
            <a:endParaRPr lang="en-CA" sz="6000" dirty="0"/>
          </a:p>
        </p:txBody>
      </p:sp>
      <p:sp>
        <p:nvSpPr>
          <p:cNvPr id="3" name="Content Placeholder 2"/>
          <p:cNvSpPr>
            <a:spLocks noGrp="1"/>
          </p:cNvSpPr>
          <p:nvPr>
            <p:ph idx="1"/>
          </p:nvPr>
        </p:nvSpPr>
        <p:spPr>
          <a:xfrm>
            <a:off x="0" y="1350137"/>
            <a:ext cx="12192000" cy="5507863"/>
          </a:xfrm>
        </p:spPr>
        <p:txBody>
          <a:bodyPr>
            <a:normAutofit/>
          </a:bodyPr>
          <a:lstStyle/>
          <a:p>
            <a:r>
              <a:rPr lang="en-CA" sz="4800" b="1" dirty="0" smtClean="0">
                <a:solidFill>
                  <a:srgbClr val="FF0000"/>
                </a:solidFill>
              </a:rPr>
              <a:t>Britain relied on supplies and reinforcements from Canada (and US)</a:t>
            </a:r>
          </a:p>
          <a:p>
            <a:r>
              <a:rPr lang="en-CA" sz="4800" dirty="0" smtClean="0"/>
              <a:t>Germany wanted to</a:t>
            </a:r>
            <a:br>
              <a:rPr lang="en-CA" sz="4800" dirty="0" smtClean="0"/>
            </a:br>
            <a:r>
              <a:rPr lang="en-CA" sz="4800" dirty="0" smtClean="0"/>
              <a:t> cut this supply line off</a:t>
            </a:r>
          </a:p>
          <a:p>
            <a:r>
              <a:rPr lang="en-CA" sz="4800" b="1" dirty="0" smtClean="0">
                <a:solidFill>
                  <a:srgbClr val="FF0000"/>
                </a:solidFill>
              </a:rPr>
              <a:t>U-Boats were used to </a:t>
            </a:r>
            <a:br>
              <a:rPr lang="en-CA" sz="4800" b="1" dirty="0" smtClean="0">
                <a:solidFill>
                  <a:srgbClr val="FF0000"/>
                </a:solidFill>
              </a:rPr>
            </a:br>
            <a:r>
              <a:rPr lang="en-CA" sz="4800" b="1" dirty="0" smtClean="0">
                <a:solidFill>
                  <a:srgbClr val="FF0000"/>
                </a:solidFill>
              </a:rPr>
              <a:t>hunt down and attack </a:t>
            </a:r>
            <a:endParaRPr lang="en-CA" sz="4800"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3952" y="2215769"/>
            <a:ext cx="5625082" cy="4392295"/>
          </a:xfrm>
          <a:prstGeom prst="rect">
            <a:avLst/>
          </a:prstGeom>
        </p:spPr>
      </p:pic>
    </p:spTree>
    <p:extLst>
      <p:ext uri="{BB962C8B-B14F-4D97-AF65-F5344CB8AC3E}">
        <p14:creationId xmlns:p14="http://schemas.microsoft.com/office/powerpoint/2010/main" val="257086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53312"/>
          </a:xfrm>
          <a:solidFill>
            <a:schemeClr val="accent2"/>
          </a:solidFill>
        </p:spPr>
        <p:txBody>
          <a:bodyPr>
            <a:normAutofit/>
          </a:bodyPr>
          <a:lstStyle/>
          <a:p>
            <a:r>
              <a:rPr lang="en-CA" sz="6000" dirty="0" smtClean="0"/>
              <a:t>The Convoy System</a:t>
            </a:r>
            <a:endParaRPr lang="en-CA" sz="6000" dirty="0"/>
          </a:p>
        </p:txBody>
      </p:sp>
      <p:sp>
        <p:nvSpPr>
          <p:cNvPr id="3" name="Content Placeholder 2"/>
          <p:cNvSpPr>
            <a:spLocks noGrp="1"/>
          </p:cNvSpPr>
          <p:nvPr>
            <p:ph idx="1"/>
          </p:nvPr>
        </p:nvSpPr>
        <p:spPr>
          <a:xfrm>
            <a:off x="0" y="1496440"/>
            <a:ext cx="12192000" cy="5361559"/>
          </a:xfrm>
        </p:spPr>
        <p:txBody>
          <a:bodyPr>
            <a:normAutofit/>
          </a:bodyPr>
          <a:lstStyle/>
          <a:p>
            <a:r>
              <a:rPr lang="en-CA" sz="4800" b="1" dirty="0" smtClean="0">
                <a:solidFill>
                  <a:srgbClr val="FF0000"/>
                </a:solidFill>
              </a:rPr>
              <a:t>Convoy system was set up like WW1</a:t>
            </a:r>
          </a:p>
          <a:p>
            <a:r>
              <a:rPr lang="en-CA" sz="4800" dirty="0" smtClean="0"/>
              <a:t>Merchant ships surrounded by military vessels</a:t>
            </a:r>
          </a:p>
          <a:p>
            <a:r>
              <a:rPr lang="en-CA" sz="4800" dirty="0" smtClean="0"/>
              <a:t>Air support from both sides</a:t>
            </a:r>
            <a:endParaRPr lang="en-CA"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1891" y="3641787"/>
            <a:ext cx="5714429" cy="3227911"/>
          </a:xfrm>
          <a:prstGeom prst="rect">
            <a:avLst/>
          </a:prstGeom>
        </p:spPr>
      </p:pic>
    </p:spTree>
    <p:extLst>
      <p:ext uri="{BB962C8B-B14F-4D97-AF65-F5344CB8AC3E}">
        <p14:creationId xmlns:p14="http://schemas.microsoft.com/office/powerpoint/2010/main" val="290021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31392"/>
          </a:xfrm>
          <a:solidFill>
            <a:schemeClr val="accent2"/>
          </a:solidFill>
        </p:spPr>
        <p:txBody>
          <a:bodyPr>
            <a:normAutofit/>
          </a:bodyPr>
          <a:lstStyle/>
          <a:p>
            <a:r>
              <a:rPr lang="en-CA" sz="6000" dirty="0" smtClean="0"/>
              <a:t>The Gap</a:t>
            </a:r>
            <a:endParaRPr lang="en-CA" sz="6000" dirty="0"/>
          </a:p>
        </p:txBody>
      </p:sp>
      <p:sp>
        <p:nvSpPr>
          <p:cNvPr id="3" name="Content Placeholder 2"/>
          <p:cNvSpPr>
            <a:spLocks noGrp="1"/>
          </p:cNvSpPr>
          <p:nvPr>
            <p:ph idx="1"/>
          </p:nvPr>
        </p:nvSpPr>
        <p:spPr>
          <a:xfrm>
            <a:off x="0" y="1411097"/>
            <a:ext cx="12192000" cy="1575943"/>
          </a:xfrm>
        </p:spPr>
        <p:txBody>
          <a:bodyPr>
            <a:normAutofit/>
          </a:bodyPr>
          <a:lstStyle/>
          <a:p>
            <a:r>
              <a:rPr lang="en-CA" sz="4800" b="1" dirty="0" smtClean="0">
                <a:solidFill>
                  <a:srgbClr val="FF0000"/>
                </a:solidFill>
              </a:rPr>
              <a:t>Ships most vulnerable in the “Black Gap”</a:t>
            </a:r>
          </a:p>
          <a:p>
            <a:r>
              <a:rPr lang="en-CA" sz="4800" dirty="0" smtClean="0"/>
              <a:t>Planes could not reach so no air cover</a:t>
            </a:r>
            <a:endParaRPr lang="en-CA"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196" y="2837497"/>
            <a:ext cx="9103026" cy="4020503"/>
          </a:xfrm>
          <a:prstGeom prst="rect">
            <a:avLst/>
          </a:prstGeom>
        </p:spPr>
      </p:pic>
    </p:spTree>
    <p:extLst>
      <p:ext uri="{BB962C8B-B14F-4D97-AF65-F5344CB8AC3E}">
        <p14:creationId xmlns:p14="http://schemas.microsoft.com/office/powerpoint/2010/main" val="91041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67968"/>
          </a:xfrm>
          <a:solidFill>
            <a:srgbClr val="FFFF00"/>
          </a:solidFill>
        </p:spPr>
        <p:txBody>
          <a:bodyPr>
            <a:normAutofit/>
          </a:bodyPr>
          <a:lstStyle/>
          <a:p>
            <a:r>
              <a:rPr lang="en-CA" sz="6000" dirty="0" smtClean="0"/>
              <a:t>Wolf Packs</a:t>
            </a:r>
            <a:endParaRPr lang="en-CA" sz="6000" dirty="0"/>
          </a:p>
        </p:txBody>
      </p:sp>
      <p:sp>
        <p:nvSpPr>
          <p:cNvPr id="3" name="Content Placeholder 2"/>
          <p:cNvSpPr>
            <a:spLocks noGrp="1"/>
          </p:cNvSpPr>
          <p:nvPr>
            <p:ph idx="1"/>
          </p:nvPr>
        </p:nvSpPr>
        <p:spPr>
          <a:xfrm>
            <a:off x="6925056" y="1533016"/>
            <a:ext cx="5135880" cy="5099431"/>
          </a:xfrm>
        </p:spPr>
        <p:txBody>
          <a:bodyPr>
            <a:normAutofit/>
          </a:bodyPr>
          <a:lstStyle/>
          <a:p>
            <a:r>
              <a:rPr lang="en-CA" sz="4800" dirty="0" smtClean="0"/>
              <a:t>U-Boats traveled in large groups called Wolf Packs</a:t>
            </a:r>
          </a:p>
          <a:p>
            <a:endParaRPr lang="en-CA"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3016"/>
            <a:ext cx="6667500" cy="3771900"/>
          </a:xfrm>
          <a:prstGeom prst="rect">
            <a:avLst/>
          </a:prstGeom>
        </p:spPr>
      </p:pic>
    </p:spTree>
    <p:extLst>
      <p:ext uri="{BB962C8B-B14F-4D97-AF65-F5344CB8AC3E}">
        <p14:creationId xmlns:p14="http://schemas.microsoft.com/office/powerpoint/2010/main" val="322632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80160"/>
          </a:xfrm>
          <a:solidFill>
            <a:srgbClr val="FFFF00"/>
          </a:solidFill>
        </p:spPr>
        <p:txBody>
          <a:bodyPr>
            <a:normAutofit/>
          </a:bodyPr>
          <a:lstStyle/>
          <a:p>
            <a:r>
              <a:rPr lang="en-CA" sz="6000" dirty="0" smtClean="0"/>
              <a:t>New Technologies</a:t>
            </a:r>
            <a:endParaRPr lang="en-CA" sz="6000" dirty="0"/>
          </a:p>
        </p:txBody>
      </p:sp>
      <p:sp>
        <p:nvSpPr>
          <p:cNvPr id="3" name="Content Placeholder 2"/>
          <p:cNvSpPr>
            <a:spLocks noGrp="1"/>
          </p:cNvSpPr>
          <p:nvPr>
            <p:ph idx="1"/>
          </p:nvPr>
        </p:nvSpPr>
        <p:spPr>
          <a:xfrm>
            <a:off x="6443472" y="1398904"/>
            <a:ext cx="5748528" cy="5459095"/>
          </a:xfrm>
        </p:spPr>
        <p:txBody>
          <a:bodyPr>
            <a:normAutofit/>
          </a:bodyPr>
          <a:lstStyle/>
          <a:p>
            <a:r>
              <a:rPr lang="en-CA" sz="4800" b="1" dirty="0" smtClean="0">
                <a:solidFill>
                  <a:srgbClr val="FF0000"/>
                </a:solidFill>
              </a:rPr>
              <a:t>Long range Lancaster planes</a:t>
            </a:r>
          </a:p>
          <a:p>
            <a:r>
              <a:rPr lang="en-CA" sz="4800" b="1" dirty="0" smtClean="0">
                <a:solidFill>
                  <a:srgbClr val="FF0000"/>
                </a:solidFill>
              </a:rPr>
              <a:t>Hedgehog’s</a:t>
            </a:r>
          </a:p>
          <a:p>
            <a:r>
              <a:rPr lang="en-CA" sz="4800" b="1" dirty="0" smtClean="0">
                <a:solidFill>
                  <a:srgbClr val="FF0000"/>
                </a:solidFill>
              </a:rPr>
              <a:t>Improved submarine detection/tracking</a:t>
            </a:r>
          </a:p>
          <a:p>
            <a:pPr marL="0" indent="0">
              <a:buNone/>
            </a:pPr>
            <a:endParaRPr lang="en-CA" sz="4800" dirty="0" smtClean="0"/>
          </a:p>
          <a:p>
            <a:pPr marL="0" indent="0">
              <a:buNone/>
            </a:pPr>
            <a:endParaRPr lang="en-CA"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74" y="1626489"/>
            <a:ext cx="6331798" cy="4859655"/>
          </a:xfrm>
          <a:prstGeom prst="rect">
            <a:avLst/>
          </a:prstGeom>
        </p:spPr>
      </p:pic>
    </p:spTree>
    <p:extLst>
      <p:ext uri="{BB962C8B-B14F-4D97-AF65-F5344CB8AC3E}">
        <p14:creationId xmlns:p14="http://schemas.microsoft.com/office/powerpoint/2010/main" val="106956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41120"/>
          </a:xfrm>
          <a:solidFill>
            <a:srgbClr val="FFFF00"/>
          </a:solidFill>
        </p:spPr>
        <p:txBody>
          <a:bodyPr>
            <a:normAutofit/>
          </a:bodyPr>
          <a:lstStyle/>
          <a:p>
            <a:r>
              <a:rPr lang="en-CA" sz="6000" dirty="0" smtClean="0"/>
              <a:t>The Numbers</a:t>
            </a:r>
            <a:endParaRPr lang="en-CA" sz="6000" dirty="0"/>
          </a:p>
        </p:txBody>
      </p:sp>
      <p:sp>
        <p:nvSpPr>
          <p:cNvPr id="3" name="Content Placeholder 2"/>
          <p:cNvSpPr>
            <a:spLocks noGrp="1"/>
          </p:cNvSpPr>
          <p:nvPr>
            <p:ph idx="1"/>
          </p:nvPr>
        </p:nvSpPr>
        <p:spPr>
          <a:xfrm>
            <a:off x="203200" y="1685924"/>
            <a:ext cx="11798300" cy="4930775"/>
          </a:xfrm>
        </p:spPr>
        <p:txBody>
          <a:bodyPr>
            <a:normAutofit/>
          </a:bodyPr>
          <a:lstStyle/>
          <a:p>
            <a:r>
              <a:rPr lang="en-CA" sz="4800" dirty="0" smtClean="0"/>
              <a:t>2000 Canadian troops</a:t>
            </a:r>
          </a:p>
          <a:p>
            <a:r>
              <a:rPr lang="en-CA" sz="4800" dirty="0" smtClean="0"/>
              <a:t>1600 Canadian and </a:t>
            </a:r>
            <a:br>
              <a:rPr lang="en-CA" sz="4800" dirty="0" smtClean="0"/>
            </a:br>
            <a:r>
              <a:rPr lang="en-CA" sz="4800" dirty="0" smtClean="0"/>
              <a:t>Newfoundland </a:t>
            </a:r>
            <a:br>
              <a:rPr lang="en-CA" sz="4800" dirty="0" smtClean="0"/>
            </a:br>
            <a:r>
              <a:rPr lang="en-CA" sz="4800" dirty="0" smtClean="0"/>
              <a:t>merchant mariners</a:t>
            </a:r>
          </a:p>
          <a:p>
            <a:endParaRPr lang="en-CA"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2168" y="2276855"/>
            <a:ext cx="6339332" cy="4488868"/>
          </a:xfrm>
          <a:prstGeom prst="rect">
            <a:avLst/>
          </a:prstGeom>
        </p:spPr>
      </p:pic>
    </p:spTree>
    <p:extLst>
      <p:ext uri="{BB962C8B-B14F-4D97-AF65-F5344CB8AC3E}">
        <p14:creationId xmlns:p14="http://schemas.microsoft.com/office/powerpoint/2010/main" val="2795628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a:solidFill>
            <a:srgbClr val="FFFF00"/>
          </a:solidFill>
        </p:spPr>
        <p:txBody>
          <a:bodyPr>
            <a:normAutofit/>
          </a:bodyPr>
          <a:lstStyle/>
          <a:p>
            <a:r>
              <a:rPr lang="en-CA" sz="6000" dirty="0" smtClean="0"/>
              <a:t>More Numbers</a:t>
            </a:r>
            <a:endParaRPr lang="en-CA" sz="6000" dirty="0"/>
          </a:p>
        </p:txBody>
      </p:sp>
      <p:sp>
        <p:nvSpPr>
          <p:cNvPr id="3" name="Content Placeholder 2"/>
          <p:cNvSpPr>
            <a:spLocks noGrp="1"/>
          </p:cNvSpPr>
          <p:nvPr>
            <p:ph idx="1"/>
          </p:nvPr>
        </p:nvSpPr>
        <p:spPr>
          <a:xfrm>
            <a:off x="0" y="1459865"/>
            <a:ext cx="10515600" cy="4351338"/>
          </a:xfrm>
        </p:spPr>
        <p:txBody>
          <a:bodyPr>
            <a:normAutofit/>
          </a:bodyPr>
          <a:lstStyle/>
          <a:p>
            <a:r>
              <a:rPr lang="en-CA" sz="4800" dirty="0" smtClean="0"/>
              <a:t>At the start of the war Canadian Navy was 13 ships and 13,000 members</a:t>
            </a:r>
          </a:p>
          <a:p>
            <a:r>
              <a:rPr lang="en-CA" sz="4800" dirty="0" smtClean="0"/>
              <a:t>At the end it had the 4</a:t>
            </a:r>
            <a:r>
              <a:rPr lang="en-CA" sz="4800" baseline="30000" dirty="0" smtClean="0"/>
              <a:t>th</a:t>
            </a:r>
            <a:r>
              <a:rPr lang="en-CA" sz="4800" dirty="0" smtClean="0"/>
              <a:t> largest Navy in the world</a:t>
            </a:r>
          </a:p>
          <a:p>
            <a:r>
              <a:rPr lang="en-CA" sz="4800" dirty="0" smtClean="0"/>
              <a:t>375 ships and 110,000 members</a:t>
            </a:r>
            <a:endParaRPr lang="en-CA" sz="4800" dirty="0"/>
          </a:p>
        </p:txBody>
      </p:sp>
    </p:spTree>
    <p:extLst>
      <p:ext uri="{BB962C8B-B14F-4D97-AF65-F5344CB8AC3E}">
        <p14:creationId xmlns:p14="http://schemas.microsoft.com/office/powerpoint/2010/main" val="152259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5093" y="118385"/>
            <a:ext cx="10228707" cy="6739615"/>
          </a:xfrm>
        </p:spPr>
      </p:pic>
    </p:spTree>
    <p:extLst>
      <p:ext uri="{BB962C8B-B14F-4D97-AF65-F5344CB8AC3E}">
        <p14:creationId xmlns:p14="http://schemas.microsoft.com/office/powerpoint/2010/main" val="46716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227</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Battle in the Atlantic</vt:lpstr>
      <vt:lpstr>Supply Lines</vt:lpstr>
      <vt:lpstr>The Convoy System</vt:lpstr>
      <vt:lpstr>The Gap</vt:lpstr>
      <vt:lpstr>Wolf Packs</vt:lpstr>
      <vt:lpstr>New Technologies</vt:lpstr>
      <vt:lpstr>The Numbers</vt:lpstr>
      <vt:lpstr>More Numbers</vt:lpstr>
      <vt:lpstr>PowerPoint Presentation</vt:lpstr>
      <vt:lpstr>Churchill’s Memoir</vt:lpstr>
      <vt:lpstr>Write for 3 minutes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 in the Atlantic</dc:title>
  <dc:creator>teacher</dc:creator>
  <cp:lastModifiedBy>teacher</cp:lastModifiedBy>
  <cp:revision>5</cp:revision>
  <dcterms:created xsi:type="dcterms:W3CDTF">2015-04-09T06:29:49Z</dcterms:created>
  <dcterms:modified xsi:type="dcterms:W3CDTF">2015-04-14T21:53:25Z</dcterms:modified>
</cp:coreProperties>
</file>